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mak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D21E3"/>
    <a:srgbClr val="000000"/>
    <a:srgbClr val="DEA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F241F9-569B-45FD-896D-CD6205F5BC47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B43AFCA-B138-4CF6-8A3A-1669552E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Informed 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Chapter 4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Search Algorithms 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There are 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types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Uninformed Search :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 Also called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blind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exhaustive</a:t>
            </a:r>
            <a:r>
              <a:rPr lang="en-US" i="1" dirty="0" smtClean="0"/>
              <a:t> or </a:t>
            </a:r>
            <a:r>
              <a:rPr lang="en-US" i="1" dirty="0" smtClean="0">
                <a:solidFill>
                  <a:srgbClr val="FF0000"/>
                </a:solidFill>
              </a:rPr>
              <a:t>brute-force</a:t>
            </a:r>
            <a:r>
              <a:rPr lang="en-US" dirty="0" smtClean="0"/>
              <a:t>  </a:t>
            </a:r>
            <a:r>
              <a:rPr lang="ar-EG" dirty="0" smtClean="0"/>
              <a:t>القوة الغاشمة </a:t>
            </a:r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, uses </a:t>
            </a:r>
            <a:r>
              <a:rPr lang="en-US" b="1" dirty="0" smtClean="0">
                <a:solidFill>
                  <a:srgbClr val="0000FF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 about the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guide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 and therefore may </a:t>
            </a:r>
            <a:r>
              <a:rPr lang="en-US" dirty="0" smtClean="0">
                <a:solidFill>
                  <a:schemeClr val="accent1"/>
                </a:solidFill>
              </a:rPr>
              <a:t>not</a:t>
            </a:r>
            <a:r>
              <a:rPr lang="en-US" dirty="0" smtClean="0"/>
              <a:t> be very </a:t>
            </a:r>
            <a:r>
              <a:rPr lang="en-US" dirty="0" smtClean="0">
                <a:solidFill>
                  <a:schemeClr val="accent1"/>
                </a:solidFill>
              </a:rPr>
              <a:t>efficient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Informed Search :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Also called </a:t>
            </a:r>
            <a:r>
              <a:rPr lang="en-US" b="1" i="1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or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intelligent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, uses </a:t>
            </a:r>
            <a:r>
              <a:rPr lang="en-US" b="1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 about the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rgbClr val="0000FF"/>
                </a:solidFill>
              </a:rPr>
              <a:t>guide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, usually </a:t>
            </a:r>
            <a:r>
              <a:rPr lang="en-US" b="1" dirty="0" smtClean="0">
                <a:solidFill>
                  <a:schemeClr val="accent1"/>
                </a:solidFill>
              </a:rPr>
              <a:t>guesses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chemeClr val="accent1"/>
                </a:solidFill>
              </a:rPr>
              <a:t>distance</a:t>
            </a:r>
            <a:r>
              <a:rPr lang="en-US" dirty="0" smtClean="0"/>
              <a:t> to a </a:t>
            </a:r>
            <a:r>
              <a:rPr lang="en-US" b="1" dirty="0" smtClean="0">
                <a:solidFill>
                  <a:schemeClr val="accent1"/>
                </a:solidFill>
              </a:rPr>
              <a:t>goal</a:t>
            </a:r>
            <a:r>
              <a:rPr lang="en-US" dirty="0" smtClean="0"/>
              <a:t> </a:t>
            </a:r>
            <a:r>
              <a:rPr lang="en-US" dirty="0" smtClean="0"/>
              <a:t>state, </a:t>
            </a:r>
            <a:r>
              <a:rPr lang="en-US" dirty="0" smtClean="0"/>
              <a:t>and therefore </a:t>
            </a:r>
            <a:r>
              <a:rPr lang="en-US" dirty="0" smtClean="0">
                <a:solidFill>
                  <a:schemeClr val="accent1"/>
                </a:solidFill>
              </a:rPr>
              <a:t>efficient</a:t>
            </a:r>
            <a:r>
              <a:rPr lang="en-US" dirty="0" smtClean="0"/>
              <a:t>, but the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may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be </a:t>
            </a:r>
            <a:r>
              <a:rPr lang="en-US" dirty="0" smtClean="0">
                <a:solidFill>
                  <a:srgbClr val="00B0F0"/>
                </a:solidFill>
              </a:rPr>
              <a:t>always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possible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7924800" cy="62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389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Search Space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160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 A </a:t>
            </a:r>
            <a:r>
              <a:rPr lang="en-US" sz="2400" dirty="0" smtClean="0">
                <a:solidFill>
                  <a:schemeClr val="accent1"/>
                </a:solidFill>
              </a:rPr>
              <a:t>set</a:t>
            </a:r>
            <a:r>
              <a:rPr lang="en-US" sz="2400" dirty="0" smtClean="0"/>
              <a:t> of </a:t>
            </a:r>
            <a:r>
              <a:rPr lang="en-US" sz="2400" b="1" dirty="0" smtClean="0">
                <a:solidFill>
                  <a:schemeClr val="accent1"/>
                </a:solidFill>
              </a:rPr>
              <a:t>all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states</a:t>
            </a:r>
            <a:r>
              <a:rPr lang="en-US" sz="2400" dirty="0" smtClean="0"/>
              <a:t> , which can be </a:t>
            </a:r>
            <a:r>
              <a:rPr lang="en-US" sz="2400" dirty="0" smtClean="0">
                <a:solidFill>
                  <a:schemeClr val="accent1"/>
                </a:solidFill>
              </a:rPr>
              <a:t>reached</a:t>
            </a:r>
            <a:r>
              <a:rPr lang="en-US" sz="2400" dirty="0" smtClean="0"/>
              <a:t>, constitute a </a:t>
            </a:r>
            <a:r>
              <a:rPr lang="en-US" sz="2400" dirty="0" smtClean="0">
                <a:solidFill>
                  <a:schemeClr val="accent1"/>
                </a:solidFill>
              </a:rPr>
              <a:t>search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space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dirty="0" smtClean="0">
                <a:solidFill>
                  <a:srgbClr val="FF0000"/>
                </a:solidFill>
              </a:rPr>
              <a:t>Example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Find </a:t>
            </a:r>
            <a:r>
              <a:rPr lang="en-US" sz="2400" dirty="0" smtClean="0">
                <a:solidFill>
                  <a:schemeClr val="accent1"/>
                </a:solidFill>
              </a:rPr>
              <a:t>route</a:t>
            </a:r>
            <a:r>
              <a:rPr lang="en-US" sz="2400" dirty="0" smtClean="0"/>
              <a:t> from</a:t>
            </a:r>
            <a:r>
              <a:rPr lang="en-US" sz="2400" b="1" dirty="0" smtClean="0"/>
              <a:t> Start</a:t>
            </a:r>
            <a:r>
              <a:rPr lang="en-US" sz="2400" dirty="0" smtClean="0"/>
              <a:t> to</a:t>
            </a:r>
            <a:r>
              <a:rPr lang="en-US" sz="2400" b="1" dirty="0" smtClean="0"/>
              <a:t> Goal</a:t>
            </a:r>
            <a:r>
              <a:rPr lang="en-US" sz="2400" dirty="0" smtClean="0"/>
              <a:t> state.</a:t>
            </a:r>
          </a:p>
          <a:p>
            <a:pPr>
              <a:buNone/>
            </a:pPr>
            <a:r>
              <a:rPr lang="en-US" sz="2400" dirty="0" smtClean="0"/>
              <a:t>Consider the </a:t>
            </a:r>
            <a:r>
              <a:rPr lang="en-US" sz="2400" dirty="0" smtClean="0">
                <a:solidFill>
                  <a:schemeClr val="accent1"/>
                </a:solidFill>
              </a:rPr>
              <a:t>vertices</a:t>
            </a:r>
            <a:r>
              <a:rPr lang="en-US" sz="2400" dirty="0" smtClean="0"/>
              <a:t> as </a:t>
            </a:r>
            <a:r>
              <a:rPr lang="en-US" sz="2400" b="1" dirty="0" smtClean="0">
                <a:solidFill>
                  <a:schemeClr val="accent1"/>
                </a:solidFill>
              </a:rPr>
              <a:t>city</a:t>
            </a:r>
            <a:r>
              <a:rPr lang="en-US" sz="2400" dirty="0" smtClean="0"/>
              <a:t> and the </a:t>
            </a:r>
            <a:r>
              <a:rPr lang="en-US" sz="2400" dirty="0" smtClean="0">
                <a:solidFill>
                  <a:schemeClr val="accent1"/>
                </a:solidFill>
              </a:rPr>
              <a:t>edges</a:t>
            </a:r>
            <a:r>
              <a:rPr lang="en-US" sz="2400" dirty="0" smtClean="0"/>
              <a:t> as </a:t>
            </a:r>
            <a:r>
              <a:rPr lang="en-US" sz="2400" b="1" dirty="0" smtClean="0">
                <a:solidFill>
                  <a:schemeClr val="accent1"/>
                </a:solidFill>
              </a:rPr>
              <a:t>distances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34" y="2362200"/>
            <a:ext cx="8163130" cy="403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Search notations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systematic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examination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1"/>
                </a:solidFill>
              </a:rPr>
              <a:t>states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find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from the </a:t>
            </a:r>
            <a:r>
              <a:rPr lang="en-US" dirty="0" smtClean="0">
                <a:solidFill>
                  <a:schemeClr val="accent1"/>
                </a:solidFill>
              </a:rPr>
              <a:t>start</a:t>
            </a:r>
            <a:r>
              <a:rPr lang="en-US" dirty="0" smtClean="0"/>
              <a:t> or root state to the </a:t>
            </a:r>
            <a:r>
              <a:rPr lang="en-US" dirty="0" smtClean="0">
                <a:solidFill>
                  <a:schemeClr val="accent1"/>
                </a:solidFill>
              </a:rPr>
              <a:t>goal</a:t>
            </a:r>
            <a:r>
              <a:rPr lang="en-US" dirty="0" smtClean="0"/>
              <a:t> state.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notations used for defining search are:</a:t>
            </a:r>
          </a:p>
          <a:p>
            <a:pPr>
              <a:buNone/>
            </a:pPr>
            <a:r>
              <a:rPr lang="en-US" dirty="0" smtClean="0"/>
              <a:t>−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h(n)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0000FF"/>
                </a:solidFill>
              </a:rPr>
              <a:t>heuristic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function</a:t>
            </a:r>
            <a:r>
              <a:rPr lang="en-US" dirty="0" smtClean="0"/>
              <a:t> that estimates </a:t>
            </a:r>
            <a:r>
              <a:rPr lang="en-US" b="1" dirty="0" smtClean="0">
                <a:solidFill>
                  <a:srgbClr val="0000FF"/>
                </a:solidFill>
              </a:rPr>
              <a:t>least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cost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 node.</a:t>
            </a:r>
          </a:p>
          <a:p>
            <a:pPr>
              <a:buNone/>
            </a:pPr>
            <a:r>
              <a:rPr lang="en-US" dirty="0" smtClean="0"/>
              <a:t>−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g(n)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0000FF"/>
                </a:solidFill>
              </a:rPr>
              <a:t>cost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function</a:t>
            </a:r>
            <a:r>
              <a:rPr lang="en-US" dirty="0" smtClean="0"/>
              <a:t> that estimates </a:t>
            </a:r>
            <a:r>
              <a:rPr lang="en-US" dirty="0" smtClean="0">
                <a:solidFill>
                  <a:srgbClr val="0000FF"/>
                </a:solidFill>
              </a:rPr>
              <a:t>least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start</a:t>
            </a:r>
            <a:r>
              <a:rPr lang="en-US" dirty="0" smtClean="0"/>
              <a:t> node to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−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f(n)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0000FF"/>
                </a:solidFill>
              </a:rPr>
              <a:t>evaluation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function</a:t>
            </a:r>
            <a:r>
              <a:rPr lang="en-US" dirty="0" smtClean="0"/>
              <a:t> that estimates </a:t>
            </a:r>
            <a:r>
              <a:rPr lang="en-US" b="1" dirty="0" smtClean="0">
                <a:solidFill>
                  <a:schemeClr val="accent1"/>
                </a:solidFill>
              </a:rPr>
              <a:t>least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cost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  <a:r>
              <a:rPr lang="en-US" dirty="0" smtClean="0"/>
              <a:t> through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Where,  	</a:t>
            </a:r>
            <a:r>
              <a:rPr lang="en-US" b="1" dirty="0" smtClean="0">
                <a:solidFill>
                  <a:srgbClr val="C00000"/>
                </a:solidFill>
              </a:rPr>
              <a:t>f(n) = g(n) + h(n)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305800" cy="5933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6019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Estimate </a:t>
            </a:r>
            <a:r>
              <a:rPr lang="en-US" sz="3200" b="1" dirty="0" smtClean="0">
                <a:solidFill>
                  <a:srgbClr val="C00000"/>
                </a:solidFill>
              </a:rPr>
              <a:t>Cost Function g*</a:t>
            </a:r>
          </a:p>
          <a:p>
            <a:pPr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 ◊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chemeClr val="accent1"/>
                </a:solidFill>
              </a:rPr>
              <a:t>estimated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least cost path </a:t>
            </a:r>
            <a:r>
              <a:rPr lang="en-US" dirty="0" smtClean="0"/>
              <a:t>from </a:t>
            </a:r>
            <a:r>
              <a:rPr lang="en-US" i="1" dirty="0" smtClean="0">
                <a:solidFill>
                  <a:srgbClr val="0000FF"/>
                </a:solidFill>
              </a:rPr>
              <a:t>start</a:t>
            </a:r>
            <a:r>
              <a:rPr lang="en-US" i="1" dirty="0" smtClean="0"/>
              <a:t> node </a:t>
            </a:r>
            <a:r>
              <a:rPr lang="en-US" dirty="0" smtClean="0"/>
              <a:t>to </a:t>
            </a:r>
            <a:r>
              <a:rPr lang="en-US" i="1" dirty="0" smtClean="0">
                <a:solidFill>
                  <a:srgbClr val="0000FF"/>
                </a:solidFill>
              </a:rPr>
              <a:t>node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/>
              <a:t>, </a:t>
            </a:r>
            <a:r>
              <a:rPr lang="en-US" dirty="0" smtClean="0"/>
              <a:t>is written as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g*(n).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◊ </a:t>
            </a:r>
            <a:r>
              <a:rPr lang="en-US" b="1" dirty="0" smtClean="0">
                <a:solidFill>
                  <a:srgbClr val="FF0000"/>
                </a:solidFill>
              </a:rPr>
              <a:t>g*</a:t>
            </a:r>
            <a:r>
              <a:rPr lang="en-US" dirty="0" smtClean="0"/>
              <a:t> is known by </a:t>
            </a:r>
            <a:r>
              <a:rPr lang="en-US" dirty="0" smtClean="0">
                <a:solidFill>
                  <a:srgbClr val="FF0000"/>
                </a:solidFill>
              </a:rPr>
              <a:t>summing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path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costs</a:t>
            </a:r>
            <a:r>
              <a:rPr lang="en-US" dirty="0" smtClean="0"/>
              <a:t> from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start</a:t>
            </a:r>
            <a:r>
              <a:rPr lang="en-US" dirty="0" smtClean="0"/>
              <a:t> to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current</a:t>
            </a:r>
            <a:r>
              <a:rPr lang="en-US" dirty="0" smtClean="0"/>
              <a:t> state.</a:t>
            </a:r>
          </a:p>
          <a:p>
            <a:pPr>
              <a:buNone/>
            </a:pPr>
            <a:r>
              <a:rPr lang="en-US" b="1" dirty="0" smtClean="0"/>
              <a:t>◊</a:t>
            </a:r>
            <a:r>
              <a:rPr lang="en-US" dirty="0" smtClean="0"/>
              <a:t> If search space is 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tree</a:t>
            </a:r>
            <a:r>
              <a:rPr lang="en-US" dirty="0" smtClean="0"/>
              <a:t>, then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g* = g</a:t>
            </a:r>
            <a:r>
              <a:rPr lang="en-US" dirty="0" smtClean="0"/>
              <a:t>, because there is </a:t>
            </a:r>
            <a:r>
              <a:rPr lang="en-US" dirty="0" smtClean="0">
                <a:solidFill>
                  <a:schemeClr val="accent1"/>
                </a:solidFill>
              </a:rPr>
              <a:t>only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path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chemeClr val="accent1"/>
                </a:solidFill>
              </a:rPr>
              <a:t>start</a:t>
            </a:r>
            <a:r>
              <a:rPr lang="en-US" dirty="0" smtClean="0"/>
              <a:t> node to </a:t>
            </a:r>
            <a:r>
              <a:rPr lang="en-US" dirty="0" smtClean="0">
                <a:solidFill>
                  <a:schemeClr val="accent1"/>
                </a:solidFill>
              </a:rPr>
              <a:t>current</a:t>
            </a:r>
            <a:r>
              <a:rPr lang="en-US" dirty="0" smtClean="0"/>
              <a:t> node. 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◊</a:t>
            </a:r>
            <a:r>
              <a:rPr lang="en-US" dirty="0" smtClean="0"/>
              <a:t> If search space is 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	then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g* ≥ g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Estimate Heuristic Function h*</a:t>
            </a:r>
            <a:endParaRPr lang="en-US" sz="35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◊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chemeClr val="accent1"/>
                </a:solidFill>
              </a:rPr>
              <a:t>estimated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least cost path </a:t>
            </a:r>
            <a:r>
              <a:rPr lang="en-US" dirty="0" smtClean="0"/>
              <a:t>from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node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to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goal</a:t>
            </a:r>
            <a:r>
              <a:rPr lang="en-US" i="1" dirty="0" smtClean="0"/>
              <a:t> node</a:t>
            </a:r>
            <a:r>
              <a:rPr lang="en-US" dirty="0" smtClean="0"/>
              <a:t> , is written as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h*(n)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◊ </a:t>
            </a:r>
            <a:r>
              <a:rPr lang="en-US" b="1" dirty="0" smtClean="0">
                <a:solidFill>
                  <a:srgbClr val="FF0000"/>
                </a:solidFill>
              </a:rPr>
              <a:t>h*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chemeClr val="accent1"/>
                </a:solidFill>
              </a:rPr>
              <a:t>heuristic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information</a:t>
            </a:r>
            <a:r>
              <a:rPr lang="en-US" dirty="0" smtClean="0"/>
              <a:t>, it represents a </a:t>
            </a:r>
            <a:r>
              <a:rPr lang="en-US" b="1" dirty="0" smtClean="0">
                <a:solidFill>
                  <a:srgbClr val="0000FF"/>
                </a:solidFill>
              </a:rPr>
              <a:t>guess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◊ </a:t>
            </a:r>
            <a:r>
              <a:rPr lang="en-US" b="1" dirty="0" smtClean="0">
                <a:solidFill>
                  <a:srgbClr val="FF0000"/>
                </a:solidFill>
              </a:rPr>
              <a:t>h*</a:t>
            </a:r>
            <a:r>
              <a:rPr lang="en-US" dirty="0" smtClean="0"/>
              <a:t> may be </a:t>
            </a:r>
            <a:r>
              <a:rPr lang="en-US" dirty="0" smtClean="0">
                <a:solidFill>
                  <a:schemeClr val="accent1"/>
                </a:solidFill>
              </a:rPr>
              <a:t>estimated</a:t>
            </a:r>
            <a:r>
              <a:rPr lang="en-US" dirty="0" smtClean="0"/>
              <a:t> using an </a:t>
            </a:r>
            <a:r>
              <a:rPr lang="en-US" dirty="0" smtClean="0">
                <a:solidFill>
                  <a:schemeClr val="accent1"/>
                </a:solidFill>
              </a:rPr>
              <a:t>evaluation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function</a:t>
            </a:r>
            <a:r>
              <a:rPr lang="en-US" b="1" dirty="0" smtClean="0"/>
              <a:t> f(n)</a:t>
            </a:r>
            <a:r>
              <a:rPr lang="en-US" dirty="0" smtClean="0"/>
              <a:t> that measures "</a:t>
            </a:r>
            <a:r>
              <a:rPr lang="en-US" b="1" i="1" dirty="0" smtClean="0">
                <a:solidFill>
                  <a:schemeClr val="accent1"/>
                </a:solidFill>
              </a:rPr>
              <a:t>goodness</a:t>
            </a:r>
            <a:r>
              <a:rPr lang="en-US" dirty="0" smtClean="0"/>
              <a:t>" of a </a:t>
            </a:r>
            <a:r>
              <a:rPr lang="en-US" dirty="0" smtClean="0">
                <a:solidFill>
                  <a:schemeClr val="accent1"/>
                </a:solidFill>
              </a:rPr>
              <a:t>node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◊ </a:t>
            </a:r>
            <a:r>
              <a:rPr lang="en-US" b="1" dirty="0" smtClean="0">
                <a:solidFill>
                  <a:srgbClr val="FF0000"/>
                </a:solidFill>
              </a:rPr>
              <a:t>h*</a:t>
            </a:r>
            <a:r>
              <a:rPr lang="en-US" dirty="0" smtClean="0"/>
              <a:t> may have different </a:t>
            </a:r>
            <a:r>
              <a:rPr lang="en-US" dirty="0" smtClean="0"/>
              <a:t>values (based on </a:t>
            </a:r>
            <a:r>
              <a:rPr lang="en-US" dirty="0" smtClean="0">
                <a:solidFill>
                  <a:srgbClr val="C00000"/>
                </a:solidFill>
              </a:rPr>
              <a:t>experience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the </a:t>
            </a:r>
            <a:r>
              <a:rPr lang="en-US" dirty="0" smtClean="0">
                <a:solidFill>
                  <a:schemeClr val="accent1"/>
                </a:solidFill>
              </a:rPr>
              <a:t>values</a:t>
            </a:r>
            <a:r>
              <a:rPr lang="en-US" dirty="0" smtClean="0"/>
              <a:t> lie between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0 ≤ h*(n) ≤ h(n)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dirty="0" smtClean="0"/>
              <a:t>      they mean a different search algorithm.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◊</a:t>
            </a:r>
            <a:r>
              <a:rPr lang="en-US" dirty="0" smtClean="0"/>
              <a:t> If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h* = 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it is a "</a:t>
            </a:r>
            <a:r>
              <a:rPr lang="en-US" i="1" dirty="0" smtClean="0">
                <a:solidFill>
                  <a:schemeClr val="accent1"/>
                </a:solidFill>
              </a:rPr>
              <a:t>perfect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heuristic</a:t>
            </a:r>
            <a:r>
              <a:rPr lang="en-US" dirty="0" smtClean="0"/>
              <a:t>";</a:t>
            </a:r>
          </a:p>
          <a:p>
            <a:pPr>
              <a:buNone/>
            </a:pPr>
            <a:r>
              <a:rPr lang="en-US" dirty="0" smtClean="0"/>
              <a:t>   it means </a:t>
            </a:r>
            <a:r>
              <a:rPr lang="en-US" dirty="0" smtClean="0">
                <a:solidFill>
                  <a:schemeClr val="accent1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unnecessary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nodes</a:t>
            </a:r>
            <a:r>
              <a:rPr lang="en-US" dirty="0" smtClean="0"/>
              <a:t> are ever expanded.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Control </a:t>
            </a:r>
            <a:r>
              <a:rPr lang="en-US" b="1" dirty="0" smtClean="0">
                <a:solidFill>
                  <a:srgbClr val="C00000"/>
                </a:solidFill>
              </a:rPr>
              <a:t>Strategies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for a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 in a problem space, requires</a:t>
            </a:r>
            <a:r>
              <a:rPr lang="en-US" i="1" dirty="0" smtClean="0"/>
              <a:t> "</a:t>
            </a:r>
            <a:r>
              <a:rPr lang="en-US" i="1" dirty="0" smtClean="0">
                <a:solidFill>
                  <a:srgbClr val="FF0000"/>
                </a:solidFill>
              </a:rPr>
              <a:t>Control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Strategies</a:t>
            </a:r>
            <a:r>
              <a:rPr lang="en-US" dirty="0" smtClean="0"/>
              <a:t>" to </a:t>
            </a:r>
            <a:r>
              <a:rPr lang="en-US" dirty="0" smtClean="0">
                <a:solidFill>
                  <a:srgbClr val="0000FF"/>
                </a:solidFill>
              </a:rPr>
              <a:t>control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processes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Strategies for </a:t>
            </a:r>
            <a:r>
              <a:rPr lang="en-US" sz="3000" b="1" dirty="0" smtClean="0">
                <a:solidFill>
                  <a:srgbClr val="C00000"/>
                </a:solidFill>
              </a:rPr>
              <a:t>Search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Some widely used </a:t>
            </a:r>
            <a:r>
              <a:rPr lang="en-US" dirty="0" smtClean="0">
                <a:solidFill>
                  <a:srgbClr val="0000FF"/>
                </a:solidFill>
              </a:rPr>
              <a:t>control strategies </a:t>
            </a:r>
            <a:r>
              <a:rPr lang="en-US" dirty="0" smtClean="0"/>
              <a:t>for search are:</a:t>
            </a:r>
          </a:p>
          <a:p>
            <a:pPr>
              <a:buNone/>
            </a:pPr>
            <a:r>
              <a:rPr lang="en-US" sz="3000" b="1" u="sng" dirty="0" smtClean="0"/>
              <a:t>1. </a:t>
            </a:r>
            <a:r>
              <a:rPr lang="en-US" sz="3000" b="1" u="sng" dirty="0" smtClean="0">
                <a:solidFill>
                  <a:srgbClr val="C00000"/>
                </a:solidFill>
              </a:rPr>
              <a:t>Forward</a:t>
            </a:r>
            <a:r>
              <a:rPr lang="en-US" sz="3000" b="1" u="sng" dirty="0" smtClean="0"/>
              <a:t> search </a:t>
            </a:r>
            <a:r>
              <a:rPr lang="en-US" b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Here, the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 strategies for </a:t>
            </a:r>
            <a:r>
              <a:rPr lang="en-US" dirty="0" smtClean="0">
                <a:solidFill>
                  <a:srgbClr val="0000FF"/>
                </a:solidFill>
              </a:rPr>
              <a:t>exploring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proceeds </a:t>
            </a:r>
            <a:r>
              <a:rPr lang="en-US" dirty="0" smtClean="0">
                <a:solidFill>
                  <a:srgbClr val="0000FF"/>
                </a:solidFill>
              </a:rPr>
              <a:t>forward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initial</a:t>
            </a:r>
            <a:r>
              <a:rPr lang="en-US" dirty="0" smtClean="0"/>
              <a:t> state towards a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This strategy is </a:t>
            </a:r>
            <a:r>
              <a:rPr lang="en-US" dirty="0" smtClean="0"/>
              <a:t>called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data-directed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sz="3000" b="1" u="sng" dirty="0" smtClean="0"/>
              <a:t>. </a:t>
            </a:r>
            <a:r>
              <a:rPr lang="en-US" sz="3000" b="1" u="sng" dirty="0" smtClean="0">
                <a:solidFill>
                  <a:srgbClr val="C00000"/>
                </a:solidFill>
              </a:rPr>
              <a:t>Backward</a:t>
            </a:r>
            <a:r>
              <a:rPr lang="en-US" sz="3000" b="1" u="sng" dirty="0" smtClean="0"/>
              <a:t> search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Here, the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 strategies for </a:t>
            </a:r>
            <a:r>
              <a:rPr lang="en-US" dirty="0" smtClean="0">
                <a:solidFill>
                  <a:srgbClr val="0000FF"/>
                </a:solidFill>
              </a:rPr>
              <a:t>exploring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proceeds </a:t>
            </a:r>
            <a:r>
              <a:rPr lang="en-US" dirty="0" smtClean="0">
                <a:solidFill>
                  <a:srgbClr val="0000FF"/>
                </a:solidFill>
              </a:rPr>
              <a:t>backward</a:t>
            </a:r>
            <a:r>
              <a:rPr lang="en-US" dirty="0" smtClean="0"/>
              <a:t> from a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 or final state towards either a solvable sub problem or the </a:t>
            </a:r>
            <a:r>
              <a:rPr lang="en-US" dirty="0" smtClean="0">
                <a:solidFill>
                  <a:srgbClr val="0000FF"/>
                </a:solidFill>
              </a:rPr>
              <a:t>initial</a:t>
            </a:r>
            <a:r>
              <a:rPr lang="en-US" dirty="0" smtClean="0"/>
              <a:t> state;</a:t>
            </a:r>
          </a:p>
          <a:p>
            <a:pPr lvl="1"/>
            <a:r>
              <a:rPr lang="en-US" dirty="0" smtClean="0"/>
              <a:t>This strategy is called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goal-directed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sz="3000" b="1" u="sng" dirty="0" smtClean="0"/>
              <a:t>Both </a:t>
            </a:r>
            <a:r>
              <a:rPr lang="en-US" sz="3000" b="1" u="sng" dirty="0" smtClean="0">
                <a:solidFill>
                  <a:srgbClr val="C00000"/>
                </a:solidFill>
              </a:rPr>
              <a:t>forward</a:t>
            </a:r>
            <a:r>
              <a:rPr lang="en-US" sz="3000" b="1" u="sng" dirty="0" smtClean="0"/>
              <a:t> and </a:t>
            </a:r>
            <a:r>
              <a:rPr lang="en-US" sz="3000" b="1" u="sng" dirty="0" smtClean="0">
                <a:solidFill>
                  <a:srgbClr val="C00000"/>
                </a:solidFill>
              </a:rPr>
              <a:t>backward</a:t>
            </a:r>
            <a:r>
              <a:rPr lang="en-US" sz="3000" b="1" u="sng" dirty="0" smtClean="0"/>
              <a:t> search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Here, the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 strategies for </a:t>
            </a:r>
            <a:r>
              <a:rPr lang="en-US" dirty="0" smtClean="0">
                <a:solidFill>
                  <a:srgbClr val="0000FF"/>
                </a:solidFill>
              </a:rPr>
              <a:t>exploring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is 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mixture</a:t>
            </a:r>
            <a:r>
              <a:rPr lang="en-US" i="1" dirty="0" smtClean="0"/>
              <a:t> of 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forward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backward</a:t>
            </a:r>
            <a:r>
              <a:rPr lang="en-US" dirty="0" smtClean="0"/>
              <a:t> strategies .</a:t>
            </a:r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smtClean="0">
                <a:solidFill>
                  <a:srgbClr val="C00000"/>
                </a:solidFill>
              </a:rPr>
              <a:t>Systematic</a:t>
            </a:r>
            <a:r>
              <a:rPr lang="en-US" b="1" dirty="0" smtClean="0"/>
              <a:t> search 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space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small</a:t>
            </a:r>
            <a:r>
              <a:rPr lang="en-US" dirty="0" smtClean="0"/>
              <a:t>, a </a:t>
            </a:r>
            <a:r>
              <a:rPr lang="en-US" dirty="0" smtClean="0">
                <a:solidFill>
                  <a:srgbClr val="0000FF"/>
                </a:solidFill>
              </a:rPr>
              <a:t>systematic</a:t>
            </a:r>
            <a:r>
              <a:rPr lang="en-US" dirty="0" smtClean="0"/>
              <a:t> (but </a:t>
            </a:r>
            <a:r>
              <a:rPr lang="en-US" dirty="0" smtClean="0">
                <a:solidFill>
                  <a:srgbClr val="FF0000"/>
                </a:solidFill>
              </a:rPr>
              <a:t>blind</a:t>
            </a:r>
            <a:r>
              <a:rPr lang="en-US" dirty="0" smtClean="0"/>
              <a:t>) method can be used to </a:t>
            </a:r>
            <a:r>
              <a:rPr lang="en-US" dirty="0" smtClean="0">
                <a:solidFill>
                  <a:srgbClr val="0000FF"/>
                </a:solidFill>
              </a:rPr>
              <a:t>explore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whole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space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	One such search method is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depth-first</a:t>
            </a:r>
            <a:r>
              <a:rPr lang="en-US" i="1" dirty="0" smtClean="0"/>
              <a:t> search</a:t>
            </a:r>
          </a:p>
          <a:p>
            <a:pPr lvl="1"/>
            <a:r>
              <a:rPr lang="en-US" dirty="0" smtClean="0"/>
              <a:t>	the other is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breath-first</a:t>
            </a:r>
            <a:r>
              <a:rPr lang="en-US" i="1" dirty="0" smtClean="0"/>
              <a:t> search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smtClean="0">
                <a:solidFill>
                  <a:srgbClr val="C00000"/>
                </a:solidFill>
              </a:rPr>
              <a:t>Heuristic</a:t>
            </a:r>
            <a:r>
              <a:rPr lang="en-US" b="1" dirty="0" smtClean="0"/>
              <a:t> search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Many search depend on the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domain</a:t>
            </a:r>
            <a:r>
              <a:rPr lang="en-US" dirty="0" smtClean="0"/>
              <a:t>. They have some measure of relative </a:t>
            </a:r>
            <a:r>
              <a:rPr lang="en-US" dirty="0" smtClean="0">
                <a:solidFill>
                  <a:srgbClr val="0000FF"/>
                </a:solidFill>
              </a:rPr>
              <a:t>merits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guide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. The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so guided are called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heuristic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C00000"/>
                </a:solidFill>
              </a:rPr>
              <a:t>methods</a:t>
            </a:r>
            <a:r>
              <a:rPr lang="en-US" dirty="0" smtClean="0"/>
              <a:t> used are called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heuristics</a:t>
            </a:r>
            <a:r>
              <a:rPr lang="en-US" i="1" dirty="0" smtClean="0"/>
              <a:t> </a:t>
            </a:r>
            <a:r>
              <a:rPr lang="en-US" i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Note</a:t>
            </a:r>
            <a:r>
              <a:rPr lang="en-US" dirty="0" smtClean="0"/>
              <a:t> : A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might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always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find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best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 but it is </a:t>
            </a:r>
            <a:r>
              <a:rPr lang="en-US" dirty="0" smtClean="0">
                <a:solidFill>
                  <a:srgbClr val="0000FF"/>
                </a:solidFill>
              </a:rPr>
              <a:t>guaranteed</a:t>
            </a:r>
            <a:r>
              <a:rPr lang="en-US" dirty="0" smtClean="0"/>
              <a:t> to find a </a:t>
            </a:r>
            <a:r>
              <a:rPr lang="en-US" dirty="0" smtClean="0">
                <a:solidFill>
                  <a:srgbClr val="0000FF"/>
                </a:solidFill>
              </a:rPr>
              <a:t>good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reasonable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time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190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Condition-action rules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− one way of </a:t>
            </a:r>
            <a:r>
              <a:rPr lang="en-US" dirty="0" smtClean="0">
                <a:solidFill>
                  <a:srgbClr val="0000FF"/>
                </a:solidFill>
              </a:rPr>
              <a:t>encoding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condition-action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rules</a:t>
            </a:r>
          </a:p>
          <a:p>
            <a:pPr>
              <a:buNone/>
            </a:pPr>
            <a:r>
              <a:rPr lang="en-US" dirty="0" smtClean="0"/>
              <a:t>− the rules are written as:</a:t>
            </a:r>
          </a:p>
          <a:p>
            <a:pPr>
              <a:buNone/>
            </a:pPr>
            <a:r>
              <a:rPr lang="en-US" b="1" dirty="0" smtClean="0"/>
              <a:t>              if &lt; condition&gt; then &lt; conclusion &gt;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19406"/>
            <a:ext cx="8257674" cy="153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4800" y="3626346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◊ Chaining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Symbol" pitchFamily="18" charset="2"/>
              </a:rPr>
              <a:t>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Chaining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refers to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sharing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conditions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between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rules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, so that the same condition is evaluated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once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for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rules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Symbol" pitchFamily="18" charset="2"/>
              </a:rPr>
              <a:t>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When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more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conditions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are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shared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between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rules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, they are considered 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chained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."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Symbol" pitchFamily="18" charset="2"/>
              </a:rPr>
              <a:t>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Chaining are of two types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itchFamily="34" charset="0"/>
              <a:ea typeface="Times New Roman" pitchFamily="18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Symbol" pitchFamily="18" charset="2"/>
              </a:rPr>
              <a:t>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Forward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chaining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is called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data-driven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And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itchFamily="34" charset="0"/>
              <a:ea typeface="Times New Roman" pitchFamily="18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Symbol" pitchFamily="18" charset="2"/>
              </a:rPr>
              <a:t>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Backward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chaining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is called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query-driven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 Search and Control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Word "</a:t>
            </a:r>
            <a:r>
              <a:rPr lang="en-US" b="1" dirty="0" smtClean="0">
                <a:solidFill>
                  <a:srgbClr val="C00000"/>
                </a:solidFill>
              </a:rPr>
              <a:t>Search</a:t>
            </a:r>
            <a:r>
              <a:rPr lang="en-US" b="1" dirty="0" smtClean="0"/>
              <a:t>" refers to the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b="1" dirty="0" smtClean="0"/>
              <a:t> for a </a:t>
            </a:r>
            <a:r>
              <a:rPr lang="en-US" b="1" dirty="0" smtClean="0">
                <a:solidFill>
                  <a:srgbClr val="0000FF"/>
                </a:solidFill>
              </a:rPr>
              <a:t>solution</a:t>
            </a:r>
            <a:r>
              <a:rPr lang="en-US" b="1" dirty="0" smtClean="0"/>
              <a:t> in a </a:t>
            </a:r>
            <a:r>
              <a:rPr lang="en-US" b="1" dirty="0" smtClean="0">
                <a:solidFill>
                  <a:srgbClr val="0000FF"/>
                </a:solidFill>
              </a:rPr>
              <a:t>problem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space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Search proceeds with different types of</a:t>
            </a:r>
            <a:r>
              <a:rPr lang="en-US" b="1" dirty="0" smtClean="0"/>
              <a:t> "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Control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strategies</a:t>
            </a:r>
            <a:r>
              <a:rPr lang="en-US" dirty="0" smtClean="0"/>
              <a:t>".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strategy</a:t>
            </a:r>
            <a:r>
              <a:rPr lang="en-US" dirty="0" smtClean="0"/>
              <a:t> is defined by </a:t>
            </a:r>
            <a:r>
              <a:rPr lang="en-US" dirty="0" smtClean="0">
                <a:solidFill>
                  <a:srgbClr val="0000FF"/>
                </a:solidFill>
              </a:rPr>
              <a:t>selection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C00000"/>
                </a:solidFill>
              </a:rPr>
              <a:t>order</a:t>
            </a:r>
            <a:r>
              <a:rPr lang="en-US" dirty="0" smtClean="0"/>
              <a:t> in which the </a:t>
            </a:r>
            <a:r>
              <a:rPr lang="en-US" dirty="0" smtClean="0">
                <a:solidFill>
                  <a:srgbClr val="0000FF"/>
                </a:solidFill>
              </a:rPr>
              <a:t>nodes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strategies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FF"/>
                </a:solidFill>
              </a:rPr>
              <a:t>evaluated</a:t>
            </a:r>
            <a:r>
              <a:rPr lang="en-US" dirty="0" smtClean="0"/>
              <a:t> in the following dimensions:</a:t>
            </a:r>
          </a:p>
          <a:p>
            <a:pPr lvl="1"/>
            <a:r>
              <a:rPr lang="en-US" b="1" i="1" dirty="0" smtClean="0">
                <a:solidFill>
                  <a:srgbClr val="0000FF"/>
                </a:solidFill>
              </a:rPr>
              <a:t>Completeness,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i="1" dirty="0" smtClean="0">
                <a:solidFill>
                  <a:srgbClr val="0000FF"/>
                </a:solidFill>
              </a:rPr>
              <a:t>Time complexity,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i="1" dirty="0" smtClean="0">
                <a:solidFill>
                  <a:srgbClr val="0000FF"/>
                </a:solidFill>
              </a:rPr>
              <a:t>Space complexity,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i="1" dirty="0" smtClean="0">
                <a:solidFill>
                  <a:srgbClr val="0000FF"/>
                </a:solidFill>
              </a:rPr>
              <a:t>Optimality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34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Forward Chaining Algorithm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dirty="0" smtClean="0">
                <a:solidFill>
                  <a:srgbClr val="FF0000"/>
                </a:solidFill>
              </a:rPr>
              <a:t>Forward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chaining</a:t>
            </a:r>
            <a:r>
              <a:rPr lang="en-US" sz="2400" dirty="0" smtClean="0"/>
              <a:t> is a technique for </a:t>
            </a:r>
            <a:r>
              <a:rPr lang="en-US" sz="2400" dirty="0" smtClean="0">
                <a:solidFill>
                  <a:srgbClr val="0000FF"/>
                </a:solidFill>
              </a:rPr>
              <a:t>drawing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00FF"/>
                </a:solidFill>
              </a:rPr>
              <a:t>inferences</a:t>
            </a:r>
            <a:r>
              <a:rPr lang="en-US" sz="2400" dirty="0" smtClean="0"/>
              <a:t> from </a:t>
            </a:r>
            <a:r>
              <a:rPr lang="en-US" sz="2400" dirty="0" smtClean="0">
                <a:solidFill>
                  <a:srgbClr val="0000FF"/>
                </a:solidFill>
              </a:rPr>
              <a:t>Rule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base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Forward-chaining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inference</a:t>
            </a:r>
            <a:r>
              <a:rPr lang="en-US" sz="2400" dirty="0" smtClean="0"/>
              <a:t> is often called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data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driven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◊</a:t>
            </a:r>
            <a:r>
              <a:rPr lang="en-US" sz="2400" dirty="0" smtClean="0"/>
              <a:t> The </a:t>
            </a:r>
            <a:r>
              <a:rPr lang="en-US" sz="2400" b="1" dirty="0" smtClean="0">
                <a:solidFill>
                  <a:srgbClr val="C00000"/>
                </a:solidFill>
              </a:rPr>
              <a:t>algorithm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0000FF"/>
                </a:solidFill>
              </a:rPr>
              <a:t>        Proceeds</a:t>
            </a:r>
            <a:r>
              <a:rPr lang="en-US" sz="2400" b="1" i="1" dirty="0" smtClean="0"/>
              <a:t> from a </a:t>
            </a:r>
            <a:r>
              <a:rPr lang="en-US" sz="2400" b="1" i="1" dirty="0" smtClean="0">
                <a:solidFill>
                  <a:srgbClr val="0000FF"/>
                </a:solidFill>
              </a:rPr>
              <a:t>given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0000FF"/>
                </a:solidFill>
              </a:rPr>
              <a:t>situation</a:t>
            </a:r>
            <a:r>
              <a:rPr lang="en-US" sz="2400" b="1" i="1" dirty="0" smtClean="0"/>
              <a:t> to a </a:t>
            </a:r>
            <a:r>
              <a:rPr lang="en-US" sz="2400" b="1" i="1" dirty="0" smtClean="0">
                <a:solidFill>
                  <a:srgbClr val="0000FF"/>
                </a:solidFill>
              </a:rPr>
              <a:t>desired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0000FF"/>
                </a:solidFill>
              </a:rPr>
              <a:t>goal</a:t>
            </a:r>
            <a:r>
              <a:rPr lang="en-US" sz="2400" b="1" i="1" dirty="0" smtClean="0"/>
              <a:t>,   	</a:t>
            </a:r>
            <a:r>
              <a:rPr lang="en-US" sz="2400" b="1" i="1" dirty="0" smtClean="0">
                <a:solidFill>
                  <a:srgbClr val="0000FF"/>
                </a:solidFill>
              </a:rPr>
              <a:t>adding</a:t>
            </a:r>
            <a:r>
              <a:rPr lang="en-US" sz="2400" b="1" i="1" dirty="0" smtClean="0"/>
              <a:t> new assertions (</a:t>
            </a:r>
            <a:r>
              <a:rPr lang="en-US" sz="2400" b="1" i="1" dirty="0" smtClean="0">
                <a:solidFill>
                  <a:srgbClr val="0000FF"/>
                </a:solidFill>
              </a:rPr>
              <a:t>facts</a:t>
            </a:r>
            <a:r>
              <a:rPr lang="en-US" sz="2400" b="1" i="1" dirty="0" smtClean="0"/>
              <a:t>) found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◊</a:t>
            </a:r>
            <a:r>
              <a:rPr lang="en-US" sz="2400" dirty="0" smtClean="0"/>
              <a:t> A </a:t>
            </a:r>
            <a:r>
              <a:rPr lang="en-US" sz="2400" dirty="0" smtClean="0">
                <a:solidFill>
                  <a:srgbClr val="FF0000"/>
                </a:solidFill>
              </a:rPr>
              <a:t>forward-chaining</a:t>
            </a:r>
            <a:r>
              <a:rPr lang="en-US" sz="2400" dirty="0" smtClean="0"/>
              <a:t>, system </a:t>
            </a:r>
            <a:r>
              <a:rPr lang="en-US" sz="2400" dirty="0" smtClean="0">
                <a:solidFill>
                  <a:srgbClr val="7030A0"/>
                </a:solidFill>
              </a:rPr>
              <a:t>compares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data</a:t>
            </a:r>
            <a:r>
              <a:rPr lang="en-US" sz="2400" dirty="0" smtClean="0"/>
              <a:t> in the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00FF"/>
                </a:solidFill>
              </a:rPr>
              <a:t>working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00FF"/>
                </a:solidFill>
              </a:rPr>
              <a:t>memory</a:t>
            </a:r>
            <a:r>
              <a:rPr lang="en-US" sz="2400" i="1" dirty="0" smtClean="0"/>
              <a:t> </a:t>
            </a:r>
            <a:r>
              <a:rPr lang="en-US" sz="2400" dirty="0" smtClean="0"/>
              <a:t>against the </a:t>
            </a:r>
            <a:r>
              <a:rPr lang="en-US" sz="2400" dirty="0" smtClean="0">
                <a:solidFill>
                  <a:srgbClr val="0000FF"/>
                </a:solidFill>
              </a:rPr>
              <a:t>conditions</a:t>
            </a:r>
            <a:r>
              <a:rPr lang="en-US" sz="2400" dirty="0" smtClean="0"/>
              <a:t> in the </a:t>
            </a:r>
            <a:r>
              <a:rPr lang="en-US" sz="2400" dirty="0" smtClean="0">
                <a:solidFill>
                  <a:srgbClr val="0000FF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parts</a:t>
            </a:r>
            <a:r>
              <a:rPr lang="en-US" sz="2400" dirty="0" smtClean="0"/>
              <a:t> of the </a:t>
            </a:r>
            <a:r>
              <a:rPr lang="en-US" sz="2400" dirty="0" smtClean="0">
                <a:solidFill>
                  <a:srgbClr val="0000FF"/>
                </a:solidFill>
              </a:rPr>
              <a:t>rules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determines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which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rule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rgbClr val="C00000"/>
                </a:solidFill>
              </a:rPr>
              <a:t>fire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◊ Data Driven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30" y="4495800"/>
            <a:ext cx="846174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◊ Example : Forward Channing</a:t>
            </a:r>
            <a:endParaRPr lang="en-US" sz="2800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84978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5861"/>
            <a:ext cx="7696200" cy="627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131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Backward Chaining Algorithm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3048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Backward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chaining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FF"/>
                </a:solidFill>
              </a:rPr>
              <a:t>techniques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FF"/>
                </a:solidFill>
              </a:rPr>
              <a:t>drawing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inferences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Rule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Backward-chaining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inference</a:t>
            </a:r>
            <a:r>
              <a:rPr lang="en-US" dirty="0" smtClean="0"/>
              <a:t> is often called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goal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driven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algorithm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proceeds</a:t>
            </a:r>
            <a:r>
              <a:rPr lang="en-US" dirty="0" smtClean="0"/>
              <a:t> from desired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adding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EA90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assertions</a:t>
            </a:r>
            <a:r>
              <a:rPr lang="en-US" dirty="0" smtClean="0"/>
              <a:t> found.</a:t>
            </a:r>
          </a:p>
          <a:p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backward-chaining</a:t>
            </a:r>
            <a:r>
              <a:rPr lang="en-US" dirty="0" smtClean="0"/>
              <a:t>, system </a:t>
            </a:r>
            <a:r>
              <a:rPr lang="en-US" dirty="0" smtClean="0">
                <a:solidFill>
                  <a:srgbClr val="C00000"/>
                </a:solidFill>
              </a:rPr>
              <a:t>looks</a:t>
            </a:r>
            <a:r>
              <a:rPr lang="en-US" dirty="0" smtClean="0"/>
              <a:t> for the </a:t>
            </a:r>
            <a:r>
              <a:rPr lang="en-US" b="1" dirty="0" smtClean="0">
                <a:solidFill>
                  <a:srgbClr val="0000FF"/>
                </a:solidFill>
              </a:rPr>
              <a:t>action</a:t>
            </a:r>
            <a:r>
              <a:rPr lang="en-US" dirty="0" smtClean="0"/>
              <a:t> in the </a:t>
            </a:r>
            <a:r>
              <a:rPr lang="en-US" b="1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clause of the </a:t>
            </a:r>
            <a:r>
              <a:rPr lang="en-US" b="1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C00000"/>
                </a:solidFill>
              </a:rPr>
              <a:t>matches</a:t>
            </a:r>
            <a:r>
              <a:rPr lang="en-US" dirty="0" smtClean="0"/>
              <a:t> the specified </a:t>
            </a:r>
            <a:r>
              <a:rPr lang="en-US" b="1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90999"/>
            <a:ext cx="8019826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385" y="1295400"/>
            <a:ext cx="845681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0859"/>
            <a:ext cx="7467600" cy="633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 Heuristic Search Techniques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0000FF"/>
                </a:solidFill>
              </a:rPr>
              <a:t>complex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problems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traditional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Blind Searching </a:t>
            </a:r>
            <a:r>
              <a:rPr lang="en-US" dirty="0" smtClean="0">
                <a:solidFill>
                  <a:srgbClr val="0000FF"/>
                </a:solidFill>
              </a:rPr>
              <a:t>algorithms</a:t>
            </a:r>
            <a:r>
              <a:rPr lang="en-US" dirty="0" smtClean="0"/>
              <a:t>,  are </a:t>
            </a:r>
            <a:r>
              <a:rPr lang="en-US" dirty="0" smtClean="0">
                <a:solidFill>
                  <a:srgbClr val="0000FF"/>
                </a:solidFill>
              </a:rPr>
              <a:t>unable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find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 within some </a:t>
            </a:r>
            <a:r>
              <a:rPr lang="en-US" dirty="0" smtClean="0">
                <a:solidFill>
                  <a:srgbClr val="0000FF"/>
                </a:solidFill>
              </a:rPr>
              <a:t>practical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time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space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limits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Consequently, many </a:t>
            </a:r>
            <a:r>
              <a:rPr lang="en-US" dirty="0" smtClean="0">
                <a:solidFill>
                  <a:srgbClr val="0000FF"/>
                </a:solidFill>
              </a:rPr>
              <a:t>special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techniques</a:t>
            </a:r>
            <a:r>
              <a:rPr lang="en-US" dirty="0" smtClean="0"/>
              <a:t> are developed, using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heuristic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functions. </a:t>
            </a:r>
            <a:r>
              <a:rPr lang="ar-EG" sz="2400" b="1" dirty="0" smtClean="0">
                <a:solidFill>
                  <a:srgbClr val="FF0000"/>
                </a:solidFill>
              </a:rPr>
              <a:t>قواعد تعتمد على الخبرة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− </a:t>
            </a:r>
            <a:r>
              <a:rPr lang="en-US" dirty="0" smtClean="0">
                <a:solidFill>
                  <a:srgbClr val="0000FF"/>
                </a:solidFill>
              </a:rPr>
              <a:t>Blind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is not always possible, because they require </a:t>
            </a:r>
            <a:r>
              <a:rPr lang="en-US" dirty="0" smtClean="0">
                <a:solidFill>
                  <a:srgbClr val="C00000"/>
                </a:solidFill>
              </a:rPr>
              <a:t>too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much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time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Space</a:t>
            </a:r>
            <a:r>
              <a:rPr lang="en-US" dirty="0" smtClean="0"/>
              <a:t> (memory).</a:t>
            </a:r>
          </a:p>
          <a:p>
            <a:r>
              <a:rPr lang="en-US" dirty="0" smtClean="0"/>
              <a:t>− </a:t>
            </a:r>
            <a:r>
              <a:rPr lang="en-US" b="1" dirty="0" smtClean="0">
                <a:solidFill>
                  <a:srgbClr val="C00000"/>
                </a:solidFill>
              </a:rPr>
              <a:t>Heuristics</a:t>
            </a:r>
            <a:r>
              <a:rPr lang="en-US" dirty="0" smtClean="0"/>
              <a:t> are </a:t>
            </a:r>
            <a:r>
              <a:rPr lang="en-US" b="1" dirty="0" smtClean="0">
                <a:solidFill>
                  <a:srgbClr val="0000FF"/>
                </a:solidFill>
              </a:rPr>
              <a:t>rules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0000FF"/>
                </a:solidFill>
              </a:rPr>
              <a:t>thumb</a:t>
            </a:r>
            <a:r>
              <a:rPr lang="en-US" dirty="0" smtClean="0"/>
              <a:t>; they do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guarantee</a:t>
            </a:r>
            <a:r>
              <a:rPr lang="en-US" dirty="0" smtClean="0"/>
              <a:t> for  a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 to  a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− </a:t>
            </a:r>
            <a:r>
              <a:rPr lang="en-US" b="1" dirty="0" smtClean="0">
                <a:solidFill>
                  <a:srgbClr val="C00000"/>
                </a:solidFill>
              </a:rPr>
              <a:t>Heuristic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Search</a:t>
            </a:r>
            <a:r>
              <a:rPr lang="en-US" b="1" dirty="0" smtClean="0"/>
              <a:t>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0000FF"/>
                </a:solidFill>
              </a:rPr>
              <a:t>weak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technique</a:t>
            </a:r>
            <a:r>
              <a:rPr lang="en-US" dirty="0" smtClean="0"/>
              <a:t> but can be </a:t>
            </a:r>
            <a:r>
              <a:rPr lang="en-US" dirty="0" smtClean="0">
                <a:solidFill>
                  <a:srgbClr val="FF0000"/>
                </a:solidFill>
              </a:rPr>
              <a:t>effective</a:t>
            </a:r>
            <a:r>
              <a:rPr lang="en-US" dirty="0" smtClean="0"/>
              <a:t> if applied correctly; </a:t>
            </a:r>
            <a:r>
              <a:rPr lang="en-US" b="1" i="1" dirty="0" smtClean="0"/>
              <a:t>they require </a:t>
            </a:r>
            <a:r>
              <a:rPr lang="en-US" b="1" i="1" dirty="0" smtClean="0">
                <a:solidFill>
                  <a:srgbClr val="0000FF"/>
                </a:solidFill>
              </a:rPr>
              <a:t>domain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specific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 Characteristics of Heuristic Search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Heuristics</a:t>
            </a:r>
            <a:r>
              <a:rPr lang="en-US" dirty="0" smtClean="0"/>
              <a:t>, are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about </a:t>
            </a:r>
            <a:r>
              <a:rPr lang="en-US" dirty="0" smtClean="0">
                <a:solidFill>
                  <a:srgbClr val="0000FF"/>
                </a:solidFill>
              </a:rPr>
              <a:t>domain</a:t>
            </a:r>
            <a:r>
              <a:rPr lang="en-US" dirty="0" smtClean="0"/>
              <a:t>, which </a:t>
            </a:r>
            <a:r>
              <a:rPr lang="en-US" dirty="0" smtClean="0">
                <a:solidFill>
                  <a:srgbClr val="0000FF"/>
                </a:solidFill>
              </a:rPr>
              <a:t>help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reasoning</a:t>
            </a:r>
            <a:r>
              <a:rPr lang="en-US" dirty="0" smtClean="0"/>
              <a:t> in its </a:t>
            </a:r>
            <a:r>
              <a:rPr lang="en-US" dirty="0" smtClean="0">
                <a:solidFill>
                  <a:srgbClr val="0000FF"/>
                </a:solidFill>
              </a:rPr>
              <a:t>domain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incorporates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domain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improve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efficiency</a:t>
            </a:r>
            <a:r>
              <a:rPr lang="en-US" dirty="0" smtClean="0"/>
              <a:t> over </a:t>
            </a:r>
            <a:r>
              <a:rPr lang="en-US" dirty="0" smtClean="0">
                <a:solidFill>
                  <a:srgbClr val="0000FF"/>
                </a:solidFill>
              </a:rPr>
              <a:t>blind</a:t>
            </a:r>
            <a:r>
              <a:rPr lang="en-US" dirty="0" smtClean="0"/>
              <a:t> search.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that, when </a:t>
            </a:r>
            <a:r>
              <a:rPr lang="en-US" dirty="0" smtClean="0">
                <a:solidFill>
                  <a:srgbClr val="FFC000"/>
                </a:solidFill>
              </a:rPr>
              <a:t>applied</a:t>
            </a:r>
            <a:r>
              <a:rPr lang="en-US" dirty="0" smtClean="0"/>
              <a:t> to a </a:t>
            </a:r>
            <a:r>
              <a:rPr lang="en-US" dirty="0" smtClean="0">
                <a:solidFill>
                  <a:srgbClr val="0000FF"/>
                </a:solidFill>
              </a:rPr>
              <a:t>state</a:t>
            </a:r>
            <a:r>
              <a:rPr lang="en-US" dirty="0" smtClean="0"/>
              <a:t>, returns </a:t>
            </a:r>
            <a:r>
              <a:rPr lang="en-US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as estimated </a:t>
            </a:r>
            <a:r>
              <a:rPr lang="en-US" dirty="0" smtClean="0">
                <a:solidFill>
                  <a:srgbClr val="0000FF"/>
                </a:solidFill>
              </a:rPr>
              <a:t>merit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state</a:t>
            </a:r>
            <a:r>
              <a:rPr lang="en-US" dirty="0" smtClean="0"/>
              <a:t>, with respect to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evaluation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estimates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likelihood</a:t>
            </a:r>
            <a:r>
              <a:rPr lang="en-US" dirty="0" smtClean="0"/>
              <a:t> of given </a:t>
            </a:r>
            <a:r>
              <a:rPr lang="en-US" dirty="0" smtClean="0">
                <a:solidFill>
                  <a:srgbClr val="0000FF"/>
                </a:solidFill>
              </a:rPr>
              <a:t>state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leading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 state.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Heuristic Search compared with other search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 The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search is </a:t>
            </a:r>
            <a:r>
              <a:rPr lang="en-US" dirty="0" smtClean="0">
                <a:solidFill>
                  <a:srgbClr val="0000FF"/>
                </a:solidFill>
              </a:rPr>
              <a:t>compared</a:t>
            </a:r>
            <a:r>
              <a:rPr lang="en-US" dirty="0" smtClean="0"/>
              <a:t> with Brute force or </a:t>
            </a:r>
            <a:r>
              <a:rPr lang="en-US" dirty="0" smtClean="0">
                <a:solidFill>
                  <a:srgbClr val="FF0000"/>
                </a:solidFill>
              </a:rPr>
              <a:t>Blind</a:t>
            </a:r>
            <a:r>
              <a:rPr lang="en-US" dirty="0" smtClean="0"/>
              <a:t> search techniques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Compare Algorithms</a:t>
            </a:r>
            <a:endParaRPr lang="en-US" dirty="0" smtClean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43200"/>
            <a:ext cx="856138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387259" cy="330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33400" y="3717666"/>
            <a:ext cx="7848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◊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Solution: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optimal sequence of operators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◊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Action: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“blank moves”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Verdana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Condition: the move is within the board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Verdana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Directions: Left, Right, Up,</a:t>
            </a:r>
            <a:r>
              <a:rPr lang="en-US" sz="2000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Dn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◊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Problem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which 8-puzzle move is best?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what heuristic(s) can decide?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which move is “best” (worth considering first) 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Search related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dirty="0" smtClean="0">
                <a:solidFill>
                  <a:srgbClr val="C00000"/>
                </a:solidFill>
              </a:rPr>
              <a:t>Algorithm’s Performance and Complexity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US" sz="2800" dirty="0" smtClean="0"/>
              <a:t>    A common </a:t>
            </a:r>
            <a:r>
              <a:rPr lang="en-US" sz="2800" dirty="0" smtClean="0">
                <a:solidFill>
                  <a:srgbClr val="0000FF"/>
                </a:solidFill>
              </a:rPr>
              <a:t>measure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0000FF"/>
                </a:solidFill>
              </a:rPr>
              <a:t>compare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approaches</a:t>
            </a:r>
            <a:r>
              <a:rPr lang="en-US" sz="2800" dirty="0" smtClean="0"/>
              <a:t> in order to </a:t>
            </a:r>
            <a:r>
              <a:rPr lang="en-US" sz="2800" dirty="0" smtClean="0">
                <a:solidFill>
                  <a:srgbClr val="0000FF"/>
                </a:solidFill>
              </a:rPr>
              <a:t>select</a:t>
            </a:r>
            <a:r>
              <a:rPr lang="en-US" sz="2800" dirty="0" smtClean="0"/>
              <a:t> the most </a:t>
            </a:r>
            <a:r>
              <a:rPr lang="en-US" sz="2800" dirty="0" smtClean="0">
                <a:solidFill>
                  <a:srgbClr val="0000FF"/>
                </a:solidFill>
              </a:rPr>
              <a:t>appropriate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algorithm</a:t>
            </a:r>
            <a:r>
              <a:rPr lang="en-US" sz="2800" dirty="0" smtClean="0"/>
              <a:t> for a given situation.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b="1" dirty="0" smtClean="0"/>
              <a:t>◊ </a:t>
            </a:r>
            <a:r>
              <a:rPr lang="en-US" b="1" dirty="0" smtClean="0">
                <a:solidFill>
                  <a:srgbClr val="C00000"/>
                </a:solidFill>
              </a:rPr>
              <a:t>Performance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rgbClr val="0000FF"/>
                </a:solidFill>
              </a:rPr>
              <a:t>algorithm</a:t>
            </a:r>
            <a:r>
              <a:rPr lang="en-US" dirty="0" smtClean="0"/>
              <a:t> depends on </a:t>
            </a:r>
            <a:r>
              <a:rPr lang="en-US" dirty="0" smtClean="0">
                <a:solidFill>
                  <a:srgbClr val="0000FF"/>
                </a:solidFill>
              </a:rPr>
              <a:t>internal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external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factors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Internal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factors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 ‡ Time</a:t>
            </a:r>
            <a:r>
              <a:rPr lang="en-US" dirty="0" smtClean="0"/>
              <a:t> required, to run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 Space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00FF"/>
                </a:solidFill>
              </a:rPr>
              <a:t>memory</a:t>
            </a:r>
            <a:r>
              <a:rPr lang="en-US" dirty="0" smtClean="0"/>
              <a:t>) required to run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External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factors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 ‡ Size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input</a:t>
            </a:r>
            <a:r>
              <a:rPr lang="en-US" dirty="0" smtClean="0"/>
              <a:t> to the algorithm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 Speed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computer</a:t>
            </a:r>
          </a:p>
          <a:p>
            <a:pPr>
              <a:buNone/>
            </a:pPr>
            <a:r>
              <a:rPr lang="en-US" b="1" dirty="0" smtClean="0"/>
              <a:t> ‡ Quality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compiler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◊ </a:t>
            </a:r>
            <a:r>
              <a:rPr lang="en-US" b="1" dirty="0" smtClean="0">
                <a:solidFill>
                  <a:srgbClr val="C00000"/>
                </a:solidFill>
              </a:rPr>
              <a:t>Complexity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FF"/>
                </a:solidFill>
              </a:rPr>
              <a:t>measure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performance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rgbClr val="0000FF"/>
                </a:solidFill>
              </a:rPr>
              <a:t>algorithm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 smtClean="0">
                <a:solidFill>
                  <a:srgbClr val="0000FF"/>
                </a:solidFill>
              </a:rPr>
              <a:t>measures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internal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factors</a:t>
            </a:r>
            <a:r>
              <a:rPr lang="en-US" dirty="0" smtClean="0"/>
              <a:t>, usually in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than </a:t>
            </a:r>
            <a:r>
              <a:rPr lang="en-US" dirty="0" smtClean="0">
                <a:solidFill>
                  <a:srgbClr val="FF0000"/>
                </a:solidFill>
              </a:rPr>
              <a:t>space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8242355" cy="574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◊</a:t>
            </a:r>
            <a:r>
              <a:rPr lang="en-US" sz="2400" dirty="0" smtClean="0"/>
              <a:t> Apply the </a:t>
            </a:r>
            <a:r>
              <a:rPr lang="en-US" sz="2400" b="1" dirty="0" smtClean="0">
                <a:solidFill>
                  <a:srgbClr val="C00000"/>
                </a:solidFill>
              </a:rPr>
              <a:t>Heuristic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Three</a:t>
            </a:r>
            <a:r>
              <a:rPr lang="en-US" sz="2400" dirty="0" smtClean="0"/>
              <a:t> different </a:t>
            </a:r>
            <a:r>
              <a:rPr lang="en-US" sz="2400" dirty="0" smtClean="0">
                <a:solidFill>
                  <a:srgbClr val="C00000"/>
                </a:solidFill>
              </a:rPr>
              <a:t>approaches</a:t>
            </a:r>
          </a:p>
          <a:p>
            <a:pPr>
              <a:buNone/>
            </a:pPr>
            <a:r>
              <a:rPr lang="en-US" sz="2400" b="1" dirty="0" smtClean="0"/>
              <a:t>-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Count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correct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position</a:t>
            </a:r>
            <a:r>
              <a:rPr lang="en-US" sz="2400" dirty="0" smtClean="0"/>
              <a:t> of each </a:t>
            </a:r>
            <a:r>
              <a:rPr lang="en-US" sz="2400" dirty="0" smtClean="0">
                <a:solidFill>
                  <a:schemeClr val="accent1"/>
                </a:solidFill>
              </a:rPr>
              <a:t>tile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compare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chemeClr val="accent1"/>
                </a:solidFill>
              </a:rPr>
              <a:t>goal</a:t>
            </a:r>
            <a:r>
              <a:rPr lang="en-US" sz="2400" dirty="0" smtClean="0"/>
              <a:t> state</a:t>
            </a:r>
          </a:p>
          <a:p>
            <a:pPr>
              <a:buNone/>
            </a:pPr>
            <a:r>
              <a:rPr lang="en-US" sz="2400" b="1" dirty="0" smtClean="0"/>
              <a:t>-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Count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incorrect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position</a:t>
            </a:r>
            <a:r>
              <a:rPr lang="en-US" sz="2400" dirty="0" smtClean="0"/>
              <a:t> of each </a:t>
            </a:r>
            <a:r>
              <a:rPr lang="en-US" sz="2400" dirty="0" smtClean="0">
                <a:solidFill>
                  <a:schemeClr val="accent1"/>
                </a:solidFill>
              </a:rPr>
              <a:t>tile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compare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chemeClr val="accent1"/>
                </a:solidFill>
              </a:rPr>
              <a:t>goal</a:t>
            </a:r>
            <a:r>
              <a:rPr lang="en-US" sz="2400" dirty="0" smtClean="0"/>
              <a:t> state</a:t>
            </a:r>
          </a:p>
          <a:p>
            <a:pPr>
              <a:buNone/>
            </a:pPr>
            <a:r>
              <a:rPr lang="en-US" sz="2400" dirty="0" smtClean="0"/>
              <a:t>- </a:t>
            </a:r>
            <a:r>
              <a:rPr lang="en-US" sz="2400" dirty="0" smtClean="0">
                <a:solidFill>
                  <a:schemeClr val="accent1"/>
                </a:solidFill>
              </a:rPr>
              <a:t>Count</a:t>
            </a:r>
            <a:r>
              <a:rPr lang="en-US" sz="2400" dirty="0" smtClean="0"/>
              <a:t> how </a:t>
            </a:r>
            <a:r>
              <a:rPr lang="en-US" sz="2400" dirty="0" smtClean="0">
                <a:solidFill>
                  <a:srgbClr val="FF0000"/>
                </a:solidFill>
              </a:rPr>
              <a:t>far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away</a:t>
            </a:r>
            <a:r>
              <a:rPr lang="en-US" sz="2400" dirty="0" smtClean="0"/>
              <a:t> each </a:t>
            </a:r>
            <a:r>
              <a:rPr lang="en-US" sz="2400" dirty="0" smtClean="0">
                <a:solidFill>
                  <a:schemeClr val="accent1"/>
                </a:solidFill>
              </a:rPr>
              <a:t>tile</a:t>
            </a:r>
            <a:r>
              <a:rPr lang="en-US" sz="2400" dirty="0" smtClean="0"/>
              <a:t> is from it is </a:t>
            </a:r>
            <a:r>
              <a:rPr lang="en-US" sz="2400" dirty="0" smtClean="0">
                <a:solidFill>
                  <a:schemeClr val="accent1"/>
                </a:solidFill>
              </a:rPr>
              <a:t>correct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position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b="1" dirty="0" smtClean="0">
                <a:solidFill>
                  <a:srgbClr val="FF0000"/>
                </a:solidFill>
              </a:rPr>
              <a:t>Approaches</a:t>
            </a:r>
            <a:r>
              <a:rPr lang="en-US" sz="2400" dirty="0" smtClean="0"/>
              <a:t> 			</a:t>
            </a:r>
            <a:r>
              <a:rPr lang="en-US" sz="2400" b="1" dirty="0" smtClean="0">
                <a:solidFill>
                  <a:srgbClr val="FF0000"/>
                </a:solidFill>
              </a:rPr>
              <a:t>Left</a:t>
            </a: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Right</a:t>
            </a:r>
            <a:r>
              <a:rPr lang="en-US" sz="2400" dirty="0" smtClean="0"/>
              <a:t>	   </a:t>
            </a: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</a:p>
          <a:p>
            <a:pPr>
              <a:buNone/>
            </a:pPr>
            <a:r>
              <a:rPr lang="en-US" sz="2400" dirty="0" smtClean="0"/>
              <a:t>1. Count </a:t>
            </a:r>
            <a:r>
              <a:rPr lang="en-US" sz="2400" dirty="0" smtClean="0">
                <a:solidFill>
                  <a:srgbClr val="0000FF"/>
                </a:solidFill>
              </a:rPr>
              <a:t>correct</a:t>
            </a:r>
            <a:r>
              <a:rPr lang="en-US" sz="2400" dirty="0" smtClean="0"/>
              <a:t> position		  6	   4	    5	</a:t>
            </a:r>
          </a:p>
          <a:p>
            <a:pPr>
              <a:buNone/>
            </a:pPr>
            <a:r>
              <a:rPr lang="en-US" sz="2400" dirty="0" smtClean="0"/>
              <a:t>2. Count </a:t>
            </a:r>
            <a:r>
              <a:rPr lang="en-US" sz="2400" dirty="0" smtClean="0">
                <a:solidFill>
                  <a:srgbClr val="0000FF"/>
                </a:solidFill>
              </a:rPr>
              <a:t>incorrect</a:t>
            </a:r>
            <a:r>
              <a:rPr lang="en-US" sz="2400" dirty="0" smtClean="0"/>
              <a:t> position		   2	   4	    3</a:t>
            </a:r>
          </a:p>
          <a:p>
            <a:pPr>
              <a:buNone/>
            </a:pPr>
            <a:r>
              <a:rPr lang="en-US" sz="2400" dirty="0" smtClean="0"/>
              <a:t>3. Count how </a:t>
            </a:r>
            <a:r>
              <a:rPr lang="en-US" sz="2400" dirty="0" smtClean="0">
                <a:solidFill>
                  <a:srgbClr val="0000FF"/>
                </a:solidFill>
              </a:rPr>
              <a:t>far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away</a:t>
            </a:r>
            <a:r>
              <a:rPr lang="en-US" sz="2400" dirty="0" smtClean="0"/>
              <a:t> 		   2	   4 	    4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◊ </a:t>
            </a:r>
            <a:r>
              <a:rPr lang="en-US" b="1" dirty="0" smtClean="0">
                <a:solidFill>
                  <a:srgbClr val="C00000"/>
                </a:solidFill>
              </a:rPr>
              <a:t>Heuristic</a:t>
            </a:r>
            <a:r>
              <a:rPr lang="en-US" b="1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Three different approaches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 ■ 1st approach :</a:t>
            </a:r>
          </a:p>
          <a:p>
            <a:pPr>
              <a:buNone/>
            </a:pPr>
            <a:r>
              <a:rPr lang="en-US" dirty="0" smtClean="0"/>
              <a:t>Count </a:t>
            </a:r>
            <a:r>
              <a:rPr lang="en-US" dirty="0" smtClean="0">
                <a:solidFill>
                  <a:srgbClr val="DEA900"/>
                </a:solidFill>
              </a:rPr>
              <a:t>correct</a:t>
            </a:r>
            <a:r>
              <a:rPr lang="en-US" dirty="0" smtClean="0"/>
              <a:t> position of each tile, compare to goal state.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Higher</a:t>
            </a:r>
            <a:r>
              <a:rPr lang="en-US" dirty="0" smtClean="0"/>
              <a:t> the number the </a:t>
            </a:r>
            <a:r>
              <a:rPr lang="en-US" dirty="0" smtClean="0">
                <a:solidFill>
                  <a:srgbClr val="0000FF"/>
                </a:solidFill>
              </a:rPr>
              <a:t>better</a:t>
            </a:r>
            <a:r>
              <a:rPr lang="en-US" dirty="0" smtClean="0"/>
              <a:t> it is.</a:t>
            </a:r>
          </a:p>
          <a:p>
            <a:pPr lvl="1"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Easy</a:t>
            </a:r>
            <a:r>
              <a:rPr lang="en-US" dirty="0" smtClean="0"/>
              <a:t> to compute (fast and takes little memory).</a:t>
            </a:r>
          </a:p>
          <a:p>
            <a:pPr lvl="1"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Probably the </a:t>
            </a:r>
            <a:r>
              <a:rPr lang="en-US" dirty="0" smtClean="0">
                <a:solidFill>
                  <a:srgbClr val="0000FF"/>
                </a:solidFill>
              </a:rPr>
              <a:t>simplest</a:t>
            </a:r>
            <a:r>
              <a:rPr lang="en-US" dirty="0" smtClean="0"/>
              <a:t> possible </a:t>
            </a:r>
            <a:r>
              <a:rPr lang="en-US" dirty="0" smtClean="0">
                <a:solidFill>
                  <a:srgbClr val="0000FF"/>
                </a:solidFill>
              </a:rPr>
              <a:t>heuristic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 ■ 2nd approach</a:t>
            </a:r>
          </a:p>
          <a:p>
            <a:pPr>
              <a:buNone/>
            </a:pPr>
            <a:r>
              <a:rPr lang="en-US" dirty="0" smtClean="0"/>
              <a:t>Count </a:t>
            </a:r>
            <a:r>
              <a:rPr lang="en-US" dirty="0" smtClean="0">
                <a:solidFill>
                  <a:srgbClr val="DEA900"/>
                </a:solidFill>
              </a:rPr>
              <a:t>incorrect</a:t>
            </a:r>
            <a:r>
              <a:rPr lang="en-US" dirty="0" smtClean="0"/>
              <a:t> position of each tile, compare to goal state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Lower</a:t>
            </a:r>
            <a:r>
              <a:rPr lang="en-US" dirty="0" smtClean="0"/>
              <a:t> the number the </a:t>
            </a:r>
            <a:r>
              <a:rPr lang="en-US" dirty="0" smtClean="0">
                <a:solidFill>
                  <a:srgbClr val="0000FF"/>
                </a:solidFill>
              </a:rPr>
              <a:t>better</a:t>
            </a:r>
            <a:r>
              <a:rPr lang="en-US" dirty="0" smtClean="0"/>
              <a:t> it is.</a:t>
            </a:r>
          </a:p>
          <a:p>
            <a:pPr lvl="1"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 “</a:t>
            </a:r>
            <a:r>
              <a:rPr lang="en-US" dirty="0" smtClean="0">
                <a:solidFill>
                  <a:srgbClr val="0000FF"/>
                </a:solidFill>
              </a:rPr>
              <a:t>best</a:t>
            </a:r>
            <a:r>
              <a:rPr lang="en-US" dirty="0" smtClean="0"/>
              <a:t>” move is where </a:t>
            </a:r>
            <a:r>
              <a:rPr lang="en-US" dirty="0" smtClean="0">
                <a:solidFill>
                  <a:srgbClr val="0000FF"/>
                </a:solidFill>
              </a:rPr>
              <a:t>lowest</a:t>
            </a:r>
            <a:r>
              <a:rPr lang="en-US" dirty="0" smtClean="0"/>
              <a:t> number returned by </a:t>
            </a:r>
            <a:r>
              <a:rPr lang="en-US" dirty="0" smtClean="0">
                <a:solidFill>
                  <a:srgbClr val="0000FF"/>
                </a:solidFill>
              </a:rPr>
              <a:t>heuristic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 ■ 3rd approach</a:t>
            </a:r>
          </a:p>
          <a:p>
            <a:pPr>
              <a:buNone/>
            </a:pPr>
            <a:r>
              <a:rPr lang="en-US" dirty="0" smtClean="0"/>
              <a:t>Count how </a:t>
            </a:r>
            <a:r>
              <a:rPr lang="en-US" dirty="0" smtClean="0">
                <a:solidFill>
                  <a:srgbClr val="DEA900"/>
                </a:solidFill>
              </a:rPr>
              <a:t>far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EA900"/>
                </a:solidFill>
              </a:rPr>
              <a:t>away</a:t>
            </a:r>
            <a:r>
              <a:rPr lang="en-US" dirty="0" smtClean="0"/>
              <a:t> each tile is from it’s correct position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Count how far away (how many tile movements) each tile is from</a:t>
            </a:r>
          </a:p>
          <a:p>
            <a:pPr lvl="1">
              <a:buNone/>
            </a:pPr>
            <a:r>
              <a:rPr lang="en-US" dirty="0" smtClean="0"/>
              <a:t>it’s correct position.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‡</a:t>
            </a:r>
            <a:r>
              <a:rPr lang="en-US" dirty="0" smtClean="0">
                <a:solidFill>
                  <a:srgbClr val="0000FF"/>
                </a:solidFill>
              </a:rPr>
              <a:t> Sum up these count over all the tiles.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The “</a:t>
            </a:r>
            <a:r>
              <a:rPr lang="en-US" dirty="0" smtClean="0">
                <a:solidFill>
                  <a:srgbClr val="0000FF"/>
                </a:solidFill>
              </a:rPr>
              <a:t>best</a:t>
            </a:r>
            <a:r>
              <a:rPr lang="en-US" dirty="0" smtClean="0"/>
              <a:t>” move is where </a:t>
            </a:r>
            <a:r>
              <a:rPr lang="en-US" dirty="0" smtClean="0">
                <a:solidFill>
                  <a:srgbClr val="0000FF"/>
                </a:solidFill>
              </a:rPr>
              <a:t>lowest</a:t>
            </a:r>
            <a:r>
              <a:rPr lang="en-US" dirty="0" smtClean="0"/>
              <a:t> number returned by </a:t>
            </a:r>
            <a:r>
              <a:rPr lang="en-US" dirty="0" smtClean="0">
                <a:solidFill>
                  <a:srgbClr val="0000FF"/>
                </a:solidFill>
              </a:rPr>
              <a:t>heuristic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1"/>
            <a:ext cx="8153400" cy="58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Eight Queens Puzzle Problem :</a:t>
            </a:r>
          </a:p>
          <a:p>
            <a:pPr>
              <a:buNone/>
            </a:pPr>
            <a:r>
              <a:rPr lang="en-US" dirty="0" smtClean="0"/>
              <a:t> How can one put 8 queens on a (8 x 8) chess board </a:t>
            </a:r>
            <a:br>
              <a:rPr lang="en-US" dirty="0" smtClean="0"/>
            </a:br>
            <a:r>
              <a:rPr lang="en-US" dirty="0" smtClean="0"/>
              <a:t>such that no queen can attack any other queen ?</a:t>
            </a:r>
          </a:p>
          <a:p>
            <a:r>
              <a:rPr lang="en-US" dirty="0" smtClean="0"/>
              <a:t>the puzzle has 92 distinct solutions.</a:t>
            </a:r>
          </a:p>
          <a:p>
            <a:r>
              <a:rPr lang="en-US" dirty="0" smtClean="0"/>
              <a:t>Humans would find it hard to solve N-Queens puzzle while</a:t>
            </a:r>
            <a:r>
              <a:rPr lang="en-US" b="1" dirty="0" smtClean="0"/>
              <a:t> N</a:t>
            </a:r>
            <a:r>
              <a:rPr lang="en-US" dirty="0" smtClean="0"/>
              <a:t> becomes more. </a:t>
            </a:r>
          </a:p>
        </p:txBody>
      </p:sp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819400"/>
            <a:ext cx="4038600" cy="377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possible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number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configurations</a:t>
            </a:r>
            <a:r>
              <a:rPr lang="en-US" dirty="0" smtClean="0"/>
              <a:t> are :</a:t>
            </a:r>
          </a:p>
          <a:p>
            <a:pPr>
              <a:buNone/>
            </a:pPr>
            <a:r>
              <a:rPr lang="en-US" dirty="0" smtClean="0"/>
              <a:t> − For </a:t>
            </a:r>
            <a:r>
              <a:rPr lang="en-US" dirty="0" smtClean="0">
                <a:solidFill>
                  <a:srgbClr val="FF0000"/>
                </a:solidFill>
              </a:rPr>
              <a:t>4-Queens</a:t>
            </a:r>
            <a:r>
              <a:rPr lang="en-US" dirty="0" smtClean="0"/>
              <a:t> there are </a:t>
            </a:r>
            <a:r>
              <a:rPr lang="en-US" dirty="0" smtClean="0">
                <a:solidFill>
                  <a:srgbClr val="0000FF"/>
                </a:solidFill>
              </a:rPr>
              <a:t>256</a:t>
            </a:r>
            <a:r>
              <a:rPr lang="en-US" dirty="0" smtClean="0"/>
              <a:t> different configurations.</a:t>
            </a:r>
          </a:p>
          <a:p>
            <a:pPr>
              <a:buNone/>
            </a:pPr>
            <a:r>
              <a:rPr lang="en-US" dirty="0" smtClean="0"/>
              <a:t>− For </a:t>
            </a:r>
            <a:r>
              <a:rPr lang="en-US" dirty="0" smtClean="0">
                <a:solidFill>
                  <a:srgbClr val="FF0000"/>
                </a:solidFill>
              </a:rPr>
              <a:t>8-Queens</a:t>
            </a:r>
            <a:r>
              <a:rPr lang="en-US" dirty="0" smtClean="0"/>
              <a:t> there are </a:t>
            </a:r>
            <a:r>
              <a:rPr lang="en-US" dirty="0" smtClean="0">
                <a:solidFill>
                  <a:srgbClr val="0000FF"/>
                </a:solidFill>
              </a:rPr>
              <a:t>16,777,216</a:t>
            </a:r>
            <a:r>
              <a:rPr lang="en-US" dirty="0" smtClean="0"/>
              <a:t> configurations.</a:t>
            </a:r>
          </a:p>
          <a:p>
            <a:pPr>
              <a:buNone/>
            </a:pPr>
            <a:r>
              <a:rPr lang="en-US" dirty="0" smtClean="0"/>
              <a:t>− For </a:t>
            </a:r>
            <a:r>
              <a:rPr lang="en-US" dirty="0" smtClean="0">
                <a:solidFill>
                  <a:srgbClr val="FF0000"/>
                </a:solidFill>
              </a:rPr>
              <a:t>16-Queens</a:t>
            </a:r>
            <a:r>
              <a:rPr lang="en-US" dirty="0" smtClean="0"/>
              <a:t> there are </a:t>
            </a:r>
            <a:r>
              <a:rPr lang="en-US" dirty="0" smtClean="0">
                <a:solidFill>
                  <a:srgbClr val="0000FF"/>
                </a:solidFill>
              </a:rPr>
              <a:t>18,446,744,073,709,551,616</a:t>
            </a:r>
            <a:r>
              <a:rPr lang="en-US" dirty="0" smtClean="0"/>
              <a:t> configurations.</a:t>
            </a:r>
          </a:p>
          <a:p>
            <a:pPr>
              <a:buNone/>
            </a:pPr>
            <a:r>
              <a:rPr lang="en-US" dirty="0" smtClean="0"/>
              <a:t>- in general for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configurations, there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baseline="30000" dirty="0" smtClean="0">
                <a:solidFill>
                  <a:srgbClr val="0000FF"/>
                </a:solidFill>
              </a:rPr>
              <a:t>N</a:t>
            </a:r>
            <a:r>
              <a:rPr lang="en-US" dirty="0" smtClean="0"/>
              <a:t> Configurations.</a:t>
            </a:r>
          </a:p>
          <a:p>
            <a:pPr>
              <a:buNone/>
            </a:pPr>
            <a:r>
              <a:rPr lang="en-US" dirty="0" smtClean="0"/>
              <a:t>− For N =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r>
              <a:rPr lang="en-US" dirty="0" smtClean="0"/>
              <a:t>, this would take about </a:t>
            </a:r>
            <a:r>
              <a:rPr lang="en-US" dirty="0" smtClean="0">
                <a:solidFill>
                  <a:srgbClr val="0000FF"/>
                </a:solidFill>
              </a:rPr>
              <a:t>12,000</a:t>
            </a:r>
            <a:r>
              <a:rPr lang="en-US" dirty="0" smtClean="0"/>
              <a:t> years on a fast machine.</a:t>
            </a:r>
          </a:p>
          <a:p>
            <a:r>
              <a:rPr lang="en-US" b="1" dirty="0" smtClean="0"/>
              <a:t>How do we solve such problems ?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Three</a:t>
            </a:r>
            <a:r>
              <a:rPr lang="en-US" dirty="0" smtClean="0"/>
              <a:t> computer based </a:t>
            </a:r>
            <a:r>
              <a:rPr lang="en-US" dirty="0" smtClean="0">
                <a:solidFill>
                  <a:srgbClr val="0000FF"/>
                </a:solidFill>
              </a:rPr>
              <a:t>approaches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models</a:t>
            </a:r>
            <a:r>
              <a:rPr lang="en-US" dirty="0" smtClean="0"/>
              <a:t> are stated below. They are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Generate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Test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GT</a:t>
            </a:r>
            <a:r>
              <a:rPr lang="en-US" dirty="0" smtClean="0"/>
              <a:t>) ,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Backtracking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BT</a:t>
            </a:r>
            <a:r>
              <a:rPr lang="en-US" dirty="0" smtClean="0"/>
              <a:t>) and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Constrain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Satisfaction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Problems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CSPs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◊ Generate and Test (GT) :</a:t>
            </a:r>
            <a:r>
              <a:rPr lang="en-US" sz="2400" dirty="0" smtClean="0">
                <a:solidFill>
                  <a:srgbClr val="C00000"/>
                </a:solidFill>
              </a:rPr>
              <a:t> n = 4 Queens puzzle</a:t>
            </a:r>
          </a:p>
          <a:p>
            <a:pPr>
              <a:buNone/>
            </a:pPr>
            <a:r>
              <a:rPr lang="en-US" sz="2400" dirty="0" smtClean="0"/>
              <a:t> One possible solution is to systematically try every placement of queens</a:t>
            </a:r>
          </a:p>
          <a:p>
            <a:pPr>
              <a:buNone/>
            </a:pPr>
            <a:r>
              <a:rPr lang="en-US" sz="2400" dirty="0" smtClean="0"/>
              <a:t>until we find a solution.</a:t>
            </a:r>
          </a:p>
          <a:p>
            <a:pPr>
              <a:buNone/>
            </a:pPr>
            <a:r>
              <a:rPr lang="en-US" sz="2400" dirty="0" smtClean="0"/>
              <a:t>The process is known as "Generate and Test".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dirty="0" smtClean="0"/>
              <a:t>Examples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00FF"/>
                </a:solidFill>
              </a:rPr>
              <a:t>Generate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Test</a:t>
            </a:r>
            <a:r>
              <a:rPr lang="en-US" sz="2400" dirty="0" smtClean="0"/>
              <a:t> conditions for solutions :</a:t>
            </a:r>
            <a:endParaRPr lang="en-US" sz="2400" dirty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154" y="3155626"/>
            <a:ext cx="7577633" cy="301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◊ Backtracking (BT) :</a:t>
            </a:r>
            <a:r>
              <a:rPr lang="en-US" dirty="0" smtClean="0">
                <a:solidFill>
                  <a:srgbClr val="C00000"/>
                </a:solidFill>
              </a:rPr>
              <a:t> n = 4 Queens puzzle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Backtracking</a:t>
            </a:r>
            <a:r>
              <a:rPr lang="en-US" dirty="0" smtClean="0"/>
              <a:t> method is based on systematic </a:t>
            </a:r>
            <a:r>
              <a:rPr lang="en-US" dirty="0" smtClean="0">
                <a:solidFill>
                  <a:srgbClr val="0000FF"/>
                </a:solidFill>
              </a:rPr>
              <a:t>examination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possible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solutions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− The </a:t>
            </a:r>
            <a:r>
              <a:rPr lang="en-US" dirty="0" smtClean="0">
                <a:solidFill>
                  <a:srgbClr val="FF0000"/>
                </a:solidFill>
              </a:rPr>
              <a:t>algorithms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each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possibility</a:t>
            </a:r>
            <a:r>
              <a:rPr lang="en-US" dirty="0" smtClean="0"/>
              <a:t> until they find the </a:t>
            </a:r>
            <a:r>
              <a:rPr lang="en-US" dirty="0" smtClean="0">
                <a:solidFill>
                  <a:srgbClr val="0000FF"/>
                </a:solidFill>
              </a:rPr>
              <a:t>right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− It </a:t>
            </a:r>
            <a:r>
              <a:rPr lang="en-US" dirty="0" smtClean="0">
                <a:solidFill>
                  <a:srgbClr val="0000FF"/>
                </a:solidFill>
              </a:rPr>
              <a:t>differs</a:t>
            </a:r>
            <a:r>
              <a:rPr lang="en-US" dirty="0" smtClean="0"/>
              <a:t> from simple </a:t>
            </a:r>
            <a:r>
              <a:rPr lang="en-US" dirty="0" smtClean="0">
                <a:solidFill>
                  <a:srgbClr val="FF0000"/>
                </a:solidFill>
              </a:rPr>
              <a:t>brute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force</a:t>
            </a:r>
            <a:r>
              <a:rPr lang="en-US" dirty="0" smtClean="0"/>
              <a:t>, which </a:t>
            </a:r>
            <a:r>
              <a:rPr lang="en-US" dirty="0" smtClean="0">
                <a:solidFill>
                  <a:srgbClr val="0000FF"/>
                </a:solidFill>
              </a:rPr>
              <a:t>generates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solutions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even</a:t>
            </a:r>
            <a:r>
              <a:rPr lang="en-US" dirty="0" smtClean="0"/>
              <a:t> those arising from </a:t>
            </a:r>
            <a:r>
              <a:rPr lang="en-US" dirty="0" smtClean="0">
                <a:solidFill>
                  <a:srgbClr val="0000FF"/>
                </a:solidFill>
              </a:rPr>
              <a:t>infeasible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partial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solutions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Backtracking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similar</a:t>
            </a:r>
            <a:r>
              <a:rPr lang="en-US" dirty="0" smtClean="0"/>
              <a:t> to a </a:t>
            </a:r>
            <a:r>
              <a:rPr lang="en-US" dirty="0" smtClean="0">
                <a:solidFill>
                  <a:srgbClr val="FF0000"/>
                </a:solidFill>
              </a:rPr>
              <a:t>depth-first</a:t>
            </a:r>
            <a:r>
              <a:rPr lang="en-US" dirty="0" smtClean="0"/>
              <a:t> search but uses </a:t>
            </a:r>
            <a:r>
              <a:rPr lang="en-US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space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keeping just </a:t>
            </a:r>
            <a:r>
              <a:rPr lang="en-US" dirty="0" smtClean="0">
                <a:solidFill>
                  <a:srgbClr val="0000FF"/>
                </a:solidFill>
              </a:rPr>
              <a:t>one</a:t>
            </a:r>
            <a:r>
              <a:rPr lang="en-US" dirty="0" smtClean="0"/>
              <a:t> current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 state and </a:t>
            </a:r>
            <a:r>
              <a:rPr lang="en-US" dirty="0" smtClean="0">
                <a:solidFill>
                  <a:srgbClr val="0000FF"/>
                </a:solidFill>
              </a:rPr>
              <a:t>updating</a:t>
            </a:r>
            <a:r>
              <a:rPr lang="en-US" dirty="0" smtClean="0"/>
              <a:t> 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during search, </a:t>
            </a: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 an </a:t>
            </a:r>
            <a:r>
              <a:rPr lang="en-US" dirty="0" smtClean="0">
                <a:solidFill>
                  <a:srgbClr val="0000FF"/>
                </a:solidFill>
              </a:rPr>
              <a:t>alternative</a:t>
            </a:r>
            <a:r>
              <a:rPr lang="en-US" dirty="0" smtClean="0"/>
              <a:t> does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work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backtracks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0000FF"/>
                </a:solidFill>
              </a:rPr>
              <a:t>choice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point</a:t>
            </a:r>
            <a:r>
              <a:rPr lang="en-US" dirty="0" smtClean="0"/>
              <a:t>, the place which presented different alternatives, and tries the next alternative.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when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alternatives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exhausted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returns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FF0000"/>
                </a:solidFill>
              </a:rPr>
              <a:t>previous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choice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point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tries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next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alternative</a:t>
            </a:r>
            <a:r>
              <a:rPr lang="en-US" dirty="0" smtClean="0"/>
              <a:t> there.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 there are </a:t>
            </a:r>
            <a:r>
              <a:rPr lang="en-US" dirty="0" smtClean="0">
                <a:solidFill>
                  <a:srgbClr val="0000FF"/>
                </a:solidFill>
              </a:rPr>
              <a:t>no</a:t>
            </a:r>
            <a:r>
              <a:rPr lang="en-US" dirty="0" smtClean="0"/>
              <a:t> more </a:t>
            </a:r>
            <a:r>
              <a:rPr lang="en-US" dirty="0" smtClean="0">
                <a:solidFill>
                  <a:srgbClr val="0000FF"/>
                </a:solidFill>
              </a:rPr>
              <a:t>choice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points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229600" cy="50292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b="1" dirty="0" smtClean="0"/>
              <a:t> :</a:t>
            </a:r>
            <a:r>
              <a:rPr lang="en-US" dirty="0" smtClean="0"/>
              <a:t> Backtracking to solve</a:t>
            </a:r>
            <a:r>
              <a:rPr lang="en-US" b="1" dirty="0" smtClean="0"/>
              <a:t> N = 4</a:t>
            </a:r>
            <a:r>
              <a:rPr lang="en-US" dirty="0" smtClean="0"/>
              <a:t> Queens problem.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315200" cy="583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Backtracking to solve</a:t>
            </a:r>
            <a:r>
              <a:rPr lang="en-US" b="1" dirty="0" smtClean="0">
                <a:solidFill>
                  <a:srgbClr val="C00000"/>
                </a:solidFill>
              </a:rPr>
              <a:t> N</a:t>
            </a:r>
            <a:r>
              <a:rPr lang="en-US" dirty="0" smtClean="0">
                <a:solidFill>
                  <a:srgbClr val="C00000"/>
                </a:solidFill>
              </a:rPr>
              <a:t> Queens problem.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proceeds</a:t>
            </a:r>
            <a:r>
              <a:rPr lang="en-US" dirty="0" smtClean="0"/>
              <a:t> either by </a:t>
            </a:r>
            <a:r>
              <a:rPr lang="en-US" dirty="0" smtClean="0">
                <a:solidFill>
                  <a:srgbClr val="FF0000"/>
                </a:solidFill>
              </a:rPr>
              <a:t>rows</a:t>
            </a:r>
            <a:r>
              <a:rPr lang="en-US" dirty="0" smtClean="0"/>
              <a:t> or by </a:t>
            </a:r>
            <a:r>
              <a:rPr lang="en-US" dirty="0" smtClean="0">
                <a:solidFill>
                  <a:srgbClr val="FF0000"/>
                </a:solidFill>
              </a:rPr>
              <a:t>columns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no particularly good reason, select </a:t>
            </a:r>
            <a:r>
              <a:rPr lang="en-US" dirty="0" smtClean="0">
                <a:solidFill>
                  <a:srgbClr val="FF0000"/>
                </a:solidFill>
              </a:rPr>
              <a:t>columns</a:t>
            </a:r>
            <a:r>
              <a:rPr lang="en-US" dirty="0" smtClean="0"/>
              <a:t> to proceed.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0000FF"/>
                </a:solidFill>
              </a:rPr>
              <a:t>each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column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select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row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place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queen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Algorithm 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0000FF"/>
                </a:solidFill>
              </a:rPr>
              <a:t>Move</a:t>
            </a:r>
            <a:r>
              <a:rPr lang="en-US" dirty="0" smtClean="0"/>
              <a:t> “left to right” processing </a:t>
            </a:r>
            <a:r>
              <a:rPr lang="en-US" dirty="0" smtClean="0">
                <a:solidFill>
                  <a:srgbClr val="0000FF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column</a:t>
            </a:r>
            <a:r>
              <a:rPr lang="en-US" dirty="0" smtClean="0"/>
              <a:t> at a </a:t>
            </a:r>
            <a:r>
              <a:rPr lang="en-US" dirty="0" smtClean="0">
                <a:solidFill>
                  <a:srgbClr val="0000FF"/>
                </a:solidFill>
              </a:rPr>
              <a:t>time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For </a:t>
            </a:r>
            <a:r>
              <a:rPr lang="en-US" dirty="0" smtClean="0">
                <a:solidFill>
                  <a:srgbClr val="0000FF"/>
                </a:solidFill>
              </a:rPr>
              <a:t>column</a:t>
            </a:r>
            <a:r>
              <a:rPr lang="en-US" b="1" dirty="0" smtClean="0"/>
              <a:t> J</a:t>
            </a:r>
            <a:r>
              <a:rPr lang="en-US" dirty="0" smtClean="0"/>
              <a:t>, select a </a:t>
            </a:r>
            <a:r>
              <a:rPr lang="en-US" dirty="0" smtClean="0">
                <a:solidFill>
                  <a:srgbClr val="0000FF"/>
                </a:solidFill>
              </a:rPr>
              <a:t>row</a:t>
            </a:r>
            <a:r>
              <a:rPr lang="en-US" dirty="0" smtClean="0"/>
              <a:t> position for the </a:t>
            </a:r>
            <a:r>
              <a:rPr lang="en-US" dirty="0" smtClean="0">
                <a:solidFill>
                  <a:srgbClr val="0000FF"/>
                </a:solidFill>
              </a:rPr>
              <a:t>queen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Check</a:t>
            </a:r>
            <a:r>
              <a:rPr lang="en-US" dirty="0" smtClean="0"/>
              <a:t> for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feasibility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a. If there are one or more </a:t>
            </a:r>
            <a:r>
              <a:rPr lang="en-US" dirty="0" smtClean="0">
                <a:solidFill>
                  <a:srgbClr val="FF0000"/>
                </a:solidFill>
              </a:rPr>
              <a:t>attacks</a:t>
            </a:r>
            <a:r>
              <a:rPr lang="en-US" dirty="0" smtClean="0"/>
              <a:t> possible from queens in columns </a:t>
            </a:r>
            <a:r>
              <a:rPr lang="en-US" b="1" dirty="0" smtClean="0"/>
              <a:t>1</a:t>
            </a:r>
            <a:r>
              <a:rPr lang="en-US" dirty="0" smtClean="0"/>
              <a:t> through</a:t>
            </a:r>
            <a:r>
              <a:rPr lang="en-US" b="1" dirty="0" smtClean="0"/>
              <a:t> (J – 1)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discard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b. For each </a:t>
            </a:r>
            <a:r>
              <a:rPr lang="en-US" dirty="0" smtClean="0">
                <a:solidFill>
                  <a:srgbClr val="0000FF"/>
                </a:solidFill>
              </a:rPr>
              <a:t>feasible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placement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column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, make the placement and try placement in </a:t>
            </a:r>
            <a:r>
              <a:rPr lang="en-US" dirty="0" smtClean="0">
                <a:solidFill>
                  <a:srgbClr val="0000FF"/>
                </a:solidFill>
              </a:rPr>
              <a:t>column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J + 1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c. If there are </a:t>
            </a:r>
            <a:r>
              <a:rPr lang="en-US" dirty="0" smtClean="0">
                <a:solidFill>
                  <a:srgbClr val="0000FF"/>
                </a:solidFill>
              </a:rPr>
              <a:t>no</a:t>
            </a:r>
            <a:r>
              <a:rPr lang="en-US" dirty="0" smtClean="0"/>
              <a:t> more feasible </a:t>
            </a:r>
            <a:r>
              <a:rPr lang="en-US" dirty="0" smtClean="0">
                <a:solidFill>
                  <a:srgbClr val="0000FF"/>
                </a:solidFill>
              </a:rPr>
              <a:t>placements</a:t>
            </a:r>
            <a:r>
              <a:rPr lang="en-US" dirty="0" smtClean="0"/>
              <a:t> in column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return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column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J – 1</a:t>
            </a:r>
            <a:r>
              <a:rPr lang="en-US" b="1" dirty="0" smtClean="0"/>
              <a:t>)</a:t>
            </a:r>
            <a:r>
              <a:rPr lang="en-US" dirty="0" smtClean="0"/>
              <a:t> and try another placement.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0000FF"/>
                </a:solidFill>
              </a:rPr>
              <a:t>Continue</a:t>
            </a:r>
            <a:r>
              <a:rPr lang="en-US" dirty="0" smtClean="0"/>
              <a:t> until all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columns</a:t>
            </a:r>
            <a:r>
              <a:rPr lang="en-US" dirty="0" smtClean="0"/>
              <a:t> are assigned or until no feasible solution is found.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Computational Complexity:</a:t>
            </a:r>
            <a:endParaRPr lang="en-US" sz="3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A </a:t>
            </a:r>
            <a:r>
              <a:rPr lang="en-US" b="1" dirty="0" smtClean="0">
                <a:solidFill>
                  <a:schemeClr val="accent2"/>
                </a:solidFill>
              </a:rPr>
              <a:t>measure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2"/>
                </a:solidFill>
              </a:rPr>
              <a:t>resources</a:t>
            </a:r>
            <a:r>
              <a:rPr lang="en-US" b="1" dirty="0" smtClean="0"/>
              <a:t> in terms of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Space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◊</a:t>
            </a:r>
            <a:r>
              <a:rPr lang="en-US" dirty="0" smtClean="0"/>
              <a:t> If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that solves a decision </a:t>
            </a:r>
            <a:r>
              <a:rPr lang="en-US" dirty="0" smtClean="0">
                <a:solidFill>
                  <a:schemeClr val="accent2"/>
                </a:solidFill>
              </a:rPr>
              <a:t>problem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then </a:t>
            </a:r>
            <a:r>
              <a:rPr lang="en-US" dirty="0" smtClean="0">
                <a:solidFill>
                  <a:srgbClr val="0000FF"/>
                </a:solidFill>
              </a:rPr>
              <a:t>run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time</a:t>
            </a:r>
            <a:r>
              <a:rPr lang="en-US" dirty="0" smtClean="0">
                <a:solidFill>
                  <a:srgbClr val="FF0000"/>
                </a:solidFill>
              </a:rPr>
              <a:t> T</a:t>
            </a:r>
            <a:r>
              <a:rPr lang="en-US" dirty="0" smtClean="0"/>
              <a:t> of</a:t>
            </a:r>
            <a:r>
              <a:rPr lang="en-US" b="1" dirty="0" smtClean="0"/>
              <a:t> A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0000FF"/>
                </a:solidFill>
              </a:rPr>
              <a:t>number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steps</a:t>
            </a:r>
            <a:r>
              <a:rPr lang="en-US" dirty="0" smtClean="0"/>
              <a:t> taken on the input of length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◊ Time Complexity </a:t>
            </a:r>
            <a:r>
              <a:rPr lang="en-US" b="1" dirty="0" smtClean="0">
                <a:solidFill>
                  <a:srgbClr val="FF0000"/>
                </a:solidFill>
              </a:rPr>
              <a:t>T(n)</a:t>
            </a:r>
            <a:r>
              <a:rPr lang="en-US" dirty="0" smtClean="0"/>
              <a:t> of a decision problem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0000FF"/>
                </a:solidFill>
              </a:rPr>
              <a:t>run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time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'best</a:t>
            </a:r>
            <a:r>
              <a:rPr lang="en-US" dirty="0" smtClean="0"/>
              <a:t>' algorithm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for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◊ Space Complexity </a:t>
            </a:r>
            <a:r>
              <a:rPr lang="en-US" b="1" dirty="0" smtClean="0">
                <a:solidFill>
                  <a:srgbClr val="FF0000"/>
                </a:solidFill>
              </a:rPr>
              <a:t>S(n)</a:t>
            </a:r>
            <a:r>
              <a:rPr lang="en-US" dirty="0" smtClean="0"/>
              <a:t> of a decision problem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0000FF"/>
                </a:solidFill>
              </a:rPr>
              <a:t>amount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memory</a:t>
            </a:r>
            <a:r>
              <a:rPr lang="en-US" dirty="0" smtClean="0"/>
              <a:t> used by the `</a:t>
            </a:r>
            <a:r>
              <a:rPr lang="en-US" dirty="0" smtClean="0">
                <a:solidFill>
                  <a:srgbClr val="FF0000"/>
                </a:solidFill>
              </a:rPr>
              <a:t>best</a:t>
            </a:r>
            <a:r>
              <a:rPr lang="en-US" dirty="0" smtClean="0"/>
              <a:t>' algorithm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for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Best-first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u="sng" dirty="0">
                <a:solidFill>
                  <a:srgbClr val="C00000"/>
                </a:solidFill>
              </a:rPr>
              <a:t>Idea</a:t>
            </a:r>
            <a:r>
              <a:rPr lang="en-US" sz="2800" dirty="0"/>
              <a:t>: use an </a:t>
            </a:r>
            <a:r>
              <a:rPr lang="en-US" sz="2800" dirty="0">
                <a:solidFill>
                  <a:srgbClr val="FF0000"/>
                </a:solidFill>
              </a:rPr>
              <a:t>evaluation function</a:t>
            </a:r>
            <a:r>
              <a:rPr lang="en-US" sz="2800" dirty="0"/>
              <a:t> </a:t>
            </a:r>
            <a:r>
              <a:rPr lang="en-US" sz="2800" i="1" dirty="0">
                <a:solidFill>
                  <a:srgbClr val="0000FF"/>
                </a:solidFill>
              </a:rPr>
              <a:t>f(n)</a:t>
            </a:r>
            <a:r>
              <a:rPr lang="en-US" sz="2800" i="1" dirty="0"/>
              <a:t> </a:t>
            </a:r>
            <a:r>
              <a:rPr lang="en-US" sz="2800" dirty="0"/>
              <a:t>for each node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evaluation</a:t>
            </a:r>
            <a:r>
              <a:rPr lang="en-US" sz="2800" dirty="0" smtClean="0"/>
              <a:t> measures </a:t>
            </a:r>
            <a:r>
              <a:rPr lang="en-US" sz="2800" dirty="0" smtClean="0">
                <a:solidFill>
                  <a:srgbClr val="0000FF"/>
                </a:solidFill>
              </a:rPr>
              <a:t>distance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FF0000"/>
                </a:solidFill>
              </a:rPr>
              <a:t>Goal</a:t>
            </a:r>
            <a:r>
              <a:rPr lang="en-US" sz="2800" dirty="0" smtClean="0"/>
              <a:t>.</a:t>
            </a:r>
            <a:r>
              <a:rPr lang="en-US" sz="2800" dirty="0"/>
              <a:t>
</a:t>
            </a:r>
            <a:r>
              <a:rPr lang="en-US" sz="2800" dirty="0" smtClean="0">
                <a:solidFill>
                  <a:srgbClr val="0000FF"/>
                </a:solidFill>
              </a:rPr>
              <a:t>Expand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lowest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evaluation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unexpanded </a:t>
            </a:r>
            <a:r>
              <a:rPr lang="en-US" sz="2800" dirty="0" smtClean="0">
                <a:solidFill>
                  <a:srgbClr val="0000FF"/>
                </a:solidFill>
              </a:rPr>
              <a:t>node</a:t>
            </a: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u="sng" dirty="0">
                <a:solidFill>
                  <a:srgbClr val="C00000"/>
                </a:solidFill>
              </a:rPr>
              <a:t>Implementation</a:t>
            </a:r>
            <a:r>
              <a:rPr lang="en-US" sz="2800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 smtClean="0"/>
              <a:t>use priority </a:t>
            </a:r>
            <a:r>
              <a:rPr lang="en-US" sz="2800" dirty="0" smtClean="0">
                <a:solidFill>
                  <a:srgbClr val="FF0000"/>
                </a:solidFill>
              </a:rPr>
              <a:t>Queue</a:t>
            </a:r>
            <a:r>
              <a:rPr lang="en-US" sz="2800" dirty="0" smtClean="0"/>
              <a:t> that maintain the </a:t>
            </a:r>
            <a:r>
              <a:rPr lang="en-US" sz="2800" dirty="0">
                <a:solidFill>
                  <a:srgbClr val="0000FF"/>
                </a:solidFill>
              </a:rPr>
              <a:t>nodes</a:t>
            </a:r>
            <a:r>
              <a:rPr lang="en-US" sz="2800" dirty="0"/>
              <a:t> in </a:t>
            </a:r>
            <a:r>
              <a:rPr lang="en-US" sz="2800" dirty="0">
                <a:solidFill>
                  <a:srgbClr val="0000FF"/>
                </a:solidFill>
              </a:rPr>
              <a:t>fringe</a:t>
            </a:r>
            <a:r>
              <a:rPr lang="en-US" sz="2800" dirty="0"/>
              <a:t> in </a:t>
            </a:r>
            <a:r>
              <a:rPr lang="en-US" sz="2800" dirty="0" smtClean="0">
                <a:solidFill>
                  <a:srgbClr val="0000FF"/>
                </a:solidFill>
              </a:rPr>
              <a:t>as</a:t>
            </a:r>
            <a:r>
              <a:rPr lang="en-US" sz="2800" dirty="0" smtClean="0">
                <a:solidFill>
                  <a:srgbClr val="0000FF"/>
                </a:solidFill>
              </a:rPr>
              <a:t>cending</a:t>
            </a:r>
            <a:r>
              <a:rPr lang="en-US" sz="2800" dirty="0" smtClean="0"/>
              <a:t> </a:t>
            </a:r>
            <a:r>
              <a:rPr lang="en-US" sz="2800" dirty="0"/>
              <a:t>order of </a:t>
            </a:r>
            <a:r>
              <a:rPr lang="en-US" sz="2800" dirty="0" smtClean="0">
                <a:solidFill>
                  <a:srgbClr val="FF0000"/>
                </a:solidFill>
              </a:rPr>
              <a:t>f-values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  <a:r>
              <a:rPr lang="en-US" sz="2800" dirty="0"/>
              <a:t>
</a:t>
            </a:r>
          </a:p>
          <a:p>
            <a:pPr>
              <a:lnSpc>
                <a:spcPct val="90000"/>
              </a:lnSpc>
            </a:pPr>
            <a:r>
              <a:rPr lang="en-US" sz="2800" b="1" u="sng" dirty="0" smtClean="0">
                <a:solidFill>
                  <a:srgbClr val="C00000"/>
                </a:solidFill>
              </a:rPr>
              <a:t>Special </a:t>
            </a:r>
            <a:r>
              <a:rPr lang="en-US" sz="2800" b="1" u="sng" dirty="0">
                <a:solidFill>
                  <a:srgbClr val="C00000"/>
                </a:solidFill>
              </a:rPr>
              <a:t>cases: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</a:rPr>
              <a:t>G</a:t>
            </a:r>
            <a:r>
              <a:rPr lang="en-US" sz="2800" dirty="0" smtClean="0">
                <a:solidFill>
                  <a:srgbClr val="0000FF"/>
                </a:solidFill>
              </a:rPr>
              <a:t>reedy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0000FF"/>
                </a:solidFill>
              </a:rPr>
              <a:t>best-first</a:t>
            </a:r>
            <a:r>
              <a:rPr lang="en-US" sz="2800" dirty="0"/>
              <a:t> search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baseline="30000" dirty="0">
                <a:solidFill>
                  <a:srgbClr val="0000FF"/>
                </a:solidFill>
              </a:rPr>
              <a:t>*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search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Romania with step costs in km</a:t>
            </a:r>
          </a:p>
        </p:txBody>
      </p:sp>
      <p:pic>
        <p:nvPicPr>
          <p:cNvPr id="8196" name="Picture 4" descr="romani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43" y="1752600"/>
            <a:ext cx="8376557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Greedy best-first 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Greedy best-first </a:t>
            </a:r>
            <a:r>
              <a:rPr lang="en-US" dirty="0" smtClean="0"/>
              <a:t>search </a:t>
            </a:r>
            <a:r>
              <a:rPr lang="en-US" dirty="0" smtClean="0">
                <a:solidFill>
                  <a:srgbClr val="0000FF"/>
                </a:solidFill>
              </a:rPr>
              <a:t>expands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node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FF0000"/>
                </a:solidFill>
              </a:rPr>
              <a:t>appears</a:t>
            </a:r>
            <a:r>
              <a:rPr lang="en-US" dirty="0" smtClean="0"/>
              <a:t> to be </a:t>
            </a:r>
            <a:r>
              <a:rPr lang="en-US" dirty="0" smtClean="0">
                <a:solidFill>
                  <a:srgbClr val="FF0000"/>
                </a:solidFill>
              </a:rPr>
              <a:t>closest</a:t>
            </a:r>
            <a:r>
              <a:rPr lang="en-US" dirty="0" smtClean="0"/>
              <a:t>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It evaluates nodes by using </a:t>
            </a:r>
            <a:r>
              <a:rPr lang="en-US" dirty="0" smtClean="0">
                <a:solidFill>
                  <a:srgbClr val="0000FF"/>
                </a:solidFill>
              </a:rPr>
              <a:t>just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function </a:t>
            </a:r>
            <a:r>
              <a:rPr lang="en-US" b="1" i="1" dirty="0" smtClean="0">
                <a:solidFill>
                  <a:srgbClr val="FF0000"/>
                </a:solidFill>
              </a:rPr>
              <a:t>h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Evaluation </a:t>
            </a:r>
            <a:r>
              <a:rPr lang="en-US" dirty="0"/>
              <a:t>function </a:t>
            </a:r>
            <a:r>
              <a:rPr lang="en-US" b="1" i="1" dirty="0">
                <a:solidFill>
                  <a:srgbClr val="0000FF"/>
                </a:solidFill>
              </a:rPr>
              <a:t>f(n) = h(n)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heuristic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 smtClean="0"/>
              <a:t>				= </a:t>
            </a:r>
            <a:r>
              <a:rPr lang="en-US" dirty="0">
                <a:solidFill>
                  <a:srgbClr val="0000FF"/>
                </a:solidFill>
              </a:rPr>
              <a:t>estimate</a:t>
            </a:r>
            <a:r>
              <a:rPr lang="en-US" dirty="0"/>
              <a:t> of </a:t>
            </a:r>
            <a:r>
              <a:rPr lang="en-US" b="1" dirty="0">
                <a:solidFill>
                  <a:srgbClr val="0000FF"/>
                </a:solidFill>
              </a:rPr>
              <a:t>cost</a:t>
            </a:r>
            <a:r>
              <a:rPr lang="en-US" dirty="0"/>
              <a:t> from </a:t>
            </a:r>
            <a:r>
              <a:rPr lang="en-US" b="1" i="1" dirty="0">
                <a:solidFill>
                  <a:srgbClr val="C00000"/>
                </a:solidFill>
              </a:rPr>
              <a:t>n</a:t>
            </a:r>
            <a:r>
              <a:rPr lang="en-US" dirty="0"/>
              <a:t> to </a:t>
            </a:r>
            <a:r>
              <a:rPr lang="en-US" b="1" i="1" dirty="0" smtClean="0">
                <a:solidFill>
                  <a:srgbClr val="C00000"/>
                </a:solidFill>
              </a:rPr>
              <a:t>goal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 smtClean="0"/>
              <a:t>Ex: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00FF"/>
                </a:solidFill>
              </a:rPr>
              <a:t>	</a:t>
            </a:r>
            <a:r>
              <a:rPr lang="en-US" b="1" i="1" dirty="0" err="1" smtClean="0">
                <a:solidFill>
                  <a:srgbClr val="0000FF"/>
                </a:solidFill>
              </a:rPr>
              <a:t>h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SLD</a:t>
            </a:r>
            <a:r>
              <a:rPr lang="en-US" b="1" i="1" dirty="0" smtClean="0">
                <a:solidFill>
                  <a:srgbClr val="0000FF"/>
                </a:solidFill>
              </a:rPr>
              <a:t>(n</a:t>
            </a:r>
            <a:r>
              <a:rPr lang="en-US" i="1" dirty="0">
                <a:solidFill>
                  <a:srgbClr val="0000FF"/>
                </a:solidFill>
              </a:rPr>
              <a:t>)</a:t>
            </a:r>
            <a:r>
              <a:rPr lang="en-US" dirty="0"/>
              <a:t> = straight-line </a:t>
            </a:r>
            <a:r>
              <a:rPr lang="en-US" dirty="0">
                <a:solidFill>
                  <a:srgbClr val="0000FF"/>
                </a:solidFill>
              </a:rPr>
              <a:t>distance</a:t>
            </a:r>
            <a:r>
              <a:rPr lang="en-US" dirty="0"/>
              <a:t> from </a:t>
            </a:r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dirty="0"/>
              <a:t> to </a:t>
            </a:r>
            <a:r>
              <a:rPr lang="en-US" dirty="0" smtClean="0">
                <a:solidFill>
                  <a:srgbClr val="C00000"/>
                </a:solidFill>
              </a:rPr>
              <a:t>Bucharest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Note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b="1" i="1" dirty="0" err="1" smtClean="0">
                <a:solidFill>
                  <a:srgbClr val="0000FF"/>
                </a:solidFill>
              </a:rPr>
              <a:t>h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SLD</a:t>
            </a:r>
            <a:r>
              <a:rPr lang="en-US" b="1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 cannot be computed from the problem description. (it is </a:t>
            </a:r>
            <a:r>
              <a:rPr lang="en-US" i="1" dirty="0" smtClean="0">
                <a:solidFill>
                  <a:srgbClr val="C00000"/>
                </a:solidFill>
              </a:rPr>
              <a:t>Heuristic</a:t>
            </a:r>
            <a:r>
              <a:rPr lang="en-US" i="1" dirty="0" smtClean="0">
                <a:solidFill>
                  <a:srgbClr val="0000FF"/>
                </a:solidFill>
              </a:rPr>
              <a:t> data gain from </a:t>
            </a:r>
            <a:r>
              <a:rPr lang="en-US" i="1" dirty="0" smtClean="0">
                <a:solidFill>
                  <a:srgbClr val="C00000"/>
                </a:solidFill>
              </a:rPr>
              <a:t>experience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Greedy best-first search example</a:t>
            </a:r>
          </a:p>
        </p:txBody>
      </p:sp>
      <p:pic>
        <p:nvPicPr>
          <p:cNvPr id="10244" name="Picture 4" descr="greedy-progress0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952509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greedy-progress0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64" y="2514600"/>
            <a:ext cx="8371062" cy="3352800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best-first search example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greedy-progress0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418" y="2133600"/>
            <a:ext cx="8371062" cy="3581400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best-first search example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greedy-progress0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8639402" cy="3581400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best-first 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Properties of greedy best-first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>
                <a:solidFill>
                  <a:srgbClr val="CC0099"/>
                </a:solidFill>
              </a:rPr>
              <a:t>Complete?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No</a:t>
            </a:r>
            <a:r>
              <a:rPr lang="en-US" dirty="0"/>
              <a:t> – can get </a:t>
            </a:r>
            <a:r>
              <a:rPr lang="en-US" dirty="0">
                <a:solidFill>
                  <a:srgbClr val="0000FF"/>
                </a:solidFill>
              </a:rPr>
              <a:t>stuck</a:t>
            </a:r>
            <a:r>
              <a:rPr lang="en-US" dirty="0"/>
              <a:t> in </a:t>
            </a:r>
            <a:r>
              <a:rPr lang="en-US" dirty="0">
                <a:solidFill>
                  <a:srgbClr val="C00000"/>
                </a:solidFill>
              </a:rPr>
              <a:t>loops</a:t>
            </a:r>
            <a:r>
              <a:rPr lang="en-US" dirty="0"/>
              <a:t>, </a:t>
            </a:r>
            <a:r>
              <a:rPr lang="en-US" dirty="0" smtClean="0"/>
              <a:t>(Iasi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Neamt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Iasi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Neamt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) ,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dead </a:t>
            </a:r>
            <a:r>
              <a:rPr lang="en-US" dirty="0" smtClean="0">
                <a:solidFill>
                  <a:srgbClr val="C00000"/>
                </a:solidFill>
              </a:rPr>
              <a:t>end </a:t>
            </a:r>
            <a:r>
              <a:rPr lang="en-US" dirty="0" smtClean="0"/>
              <a:t>(start node = </a:t>
            </a:r>
            <a:r>
              <a:rPr lang="en-US" dirty="0" err="1" smtClean="0">
                <a:solidFill>
                  <a:srgbClr val="C00000"/>
                </a:solidFill>
              </a:rPr>
              <a:t>lasi</a:t>
            </a:r>
            <a:r>
              <a:rPr lang="en-US" dirty="0" smtClean="0"/>
              <a:t>, goal node = </a:t>
            </a:r>
            <a:r>
              <a:rPr lang="en-US" dirty="0" err="1" smtClean="0">
                <a:solidFill>
                  <a:srgbClr val="C00000"/>
                </a:solidFill>
              </a:rPr>
              <a:t>faragas</a:t>
            </a:r>
            <a:r>
              <a:rPr lang="en-US" dirty="0" smtClean="0"/>
              <a:t>, heuristic suggests that be expanded first) </a:t>
            </a:r>
            <a:r>
              <a:rPr lang="en-US" dirty="0" err="1" smtClean="0">
                <a:solidFill>
                  <a:srgbClr val="C00000"/>
                </a:solidFill>
              </a:rPr>
              <a:t>Neamt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u="sng" dirty="0">
                <a:solidFill>
                  <a:srgbClr val="CC0099"/>
                </a:solidFill>
              </a:rPr>
              <a:t>Time?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</a:rPr>
              <a:t>O(</a:t>
            </a:r>
            <a:r>
              <a:rPr lang="en-US" i="1" dirty="0" err="1">
                <a:solidFill>
                  <a:srgbClr val="C00000"/>
                </a:solidFill>
              </a:rPr>
              <a:t>b</a:t>
            </a:r>
            <a:r>
              <a:rPr lang="en-US" i="1" baseline="30000" dirty="0" err="1">
                <a:solidFill>
                  <a:srgbClr val="C00000"/>
                </a:solidFill>
              </a:rPr>
              <a:t>m</a:t>
            </a:r>
            <a:r>
              <a:rPr lang="en-US" i="1" dirty="0">
                <a:solidFill>
                  <a:srgbClr val="C00000"/>
                </a:solidFill>
              </a:rPr>
              <a:t>)</a:t>
            </a:r>
            <a:r>
              <a:rPr lang="en-US" dirty="0"/>
              <a:t>, but a good heuristic can give dramatic </a:t>
            </a:r>
            <a:r>
              <a:rPr lang="en-US" dirty="0" smtClean="0"/>
              <a:t>improvement ( m = maximum depth of search)</a:t>
            </a:r>
            <a:r>
              <a:rPr lang="en-US" dirty="0"/>
              <a:t>
</a:t>
            </a:r>
            <a:r>
              <a:rPr lang="en-US" u="sng" dirty="0" smtClean="0">
                <a:solidFill>
                  <a:srgbClr val="CC0099"/>
                </a:solidFill>
              </a:rPr>
              <a:t>Space</a:t>
            </a:r>
            <a:r>
              <a:rPr lang="en-US" u="sng" dirty="0">
                <a:solidFill>
                  <a:srgbClr val="CC0099"/>
                </a:solidFill>
              </a:rPr>
              <a:t>?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</a:rPr>
              <a:t>O(</a:t>
            </a:r>
            <a:r>
              <a:rPr lang="en-US" i="1" dirty="0" err="1">
                <a:solidFill>
                  <a:srgbClr val="C00000"/>
                </a:solidFill>
              </a:rPr>
              <a:t>b</a:t>
            </a:r>
            <a:r>
              <a:rPr lang="en-US" i="1" baseline="30000" dirty="0" err="1">
                <a:solidFill>
                  <a:srgbClr val="C00000"/>
                </a:solidFill>
              </a:rPr>
              <a:t>m</a:t>
            </a:r>
            <a:r>
              <a:rPr lang="en-US" i="1" dirty="0">
                <a:solidFill>
                  <a:srgbClr val="C00000"/>
                </a:solidFill>
              </a:rPr>
              <a:t>)</a:t>
            </a:r>
            <a:r>
              <a:rPr lang="en-US" i="1" dirty="0"/>
              <a:t> </a:t>
            </a:r>
            <a:r>
              <a:rPr lang="en-US" dirty="0"/>
              <a:t>-- keeps all nodes in memory
</a:t>
            </a:r>
            <a:r>
              <a:rPr lang="en-US" u="sng" dirty="0" smtClean="0">
                <a:solidFill>
                  <a:srgbClr val="CC0099"/>
                </a:solidFill>
              </a:rPr>
              <a:t>Optimal</a:t>
            </a:r>
            <a:r>
              <a:rPr lang="en-US" u="sng" dirty="0">
                <a:solidFill>
                  <a:srgbClr val="CC0099"/>
                </a:solidFill>
              </a:rPr>
              <a:t>?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No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C00000"/>
                </a:solidFill>
              </a:rPr>
              <a:t>path</a:t>
            </a:r>
            <a:r>
              <a:rPr lang="en-US" dirty="0" smtClean="0">
                <a:solidFill>
                  <a:srgbClr val="0000FF"/>
                </a:solidFill>
              </a:rPr>
              <a:t> (Arad, </a:t>
            </a:r>
            <a:r>
              <a:rPr lang="en-US" dirty="0" err="1" smtClean="0">
                <a:solidFill>
                  <a:srgbClr val="0000FF"/>
                </a:solidFill>
              </a:rPr>
              <a:t>Rimnicu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Vilcea</a:t>
            </a:r>
            <a:r>
              <a:rPr lang="en-US" dirty="0" smtClean="0">
                <a:solidFill>
                  <a:srgbClr val="0000FF"/>
                </a:solidFill>
              </a:rPr>
              <a:t>, Pitesti, Bucharest) is </a:t>
            </a:r>
            <a:r>
              <a:rPr lang="en-US" dirty="0" smtClean="0">
                <a:solidFill>
                  <a:srgbClr val="C00000"/>
                </a:solidFill>
              </a:rPr>
              <a:t>Shorter</a:t>
            </a:r>
            <a:r>
              <a:rPr lang="en-US" dirty="0" smtClean="0">
                <a:solidFill>
                  <a:srgbClr val="0000FF"/>
                </a:solidFill>
              </a:rPr>
              <a:t> than that selected by </a:t>
            </a:r>
            <a:r>
              <a:rPr lang="en-US" dirty="0" smtClean="0">
                <a:solidFill>
                  <a:srgbClr val="C00000"/>
                </a:solidFill>
              </a:rPr>
              <a:t>Greedy</a:t>
            </a:r>
            <a:r>
              <a:rPr lang="en-US" dirty="0" smtClean="0">
                <a:solidFill>
                  <a:srgbClr val="0000FF"/>
                </a:solidFill>
              </a:rPr>
              <a:t> (Arad, Sibiu, </a:t>
            </a:r>
            <a:r>
              <a:rPr lang="en-US" dirty="0" err="1" smtClean="0">
                <a:solidFill>
                  <a:srgbClr val="0000FF"/>
                </a:solidFill>
              </a:rPr>
              <a:t>Faragas</a:t>
            </a:r>
            <a:r>
              <a:rPr lang="en-US" dirty="0" smtClean="0">
                <a:solidFill>
                  <a:srgbClr val="0000FF"/>
                </a:solidFill>
              </a:rPr>
              <a:t>, Bucharest).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This shows why the </a:t>
            </a:r>
            <a:r>
              <a:rPr lang="en-US" dirty="0" smtClean="0">
                <a:solidFill>
                  <a:srgbClr val="C00000"/>
                </a:solidFill>
              </a:rPr>
              <a:t>algorithm</a:t>
            </a:r>
            <a:r>
              <a:rPr lang="en-US" dirty="0" smtClean="0">
                <a:solidFill>
                  <a:srgbClr val="0000FF"/>
                </a:solidFill>
              </a:rPr>
              <a:t> is called “</a:t>
            </a:r>
            <a:r>
              <a:rPr lang="en-US" dirty="0" smtClean="0">
                <a:solidFill>
                  <a:srgbClr val="C00000"/>
                </a:solidFill>
              </a:rPr>
              <a:t>Greedy</a:t>
            </a:r>
            <a:r>
              <a:rPr lang="en-US" dirty="0" smtClean="0">
                <a:solidFill>
                  <a:srgbClr val="0000FF"/>
                </a:solidFill>
              </a:rPr>
              <a:t>” </a:t>
            </a:r>
            <a:r>
              <a:rPr lang="ar-EG" dirty="0" smtClean="0">
                <a:solidFill>
                  <a:srgbClr val="0000FF"/>
                </a:solidFill>
              </a:rPr>
              <a:t>طماع </a:t>
            </a:r>
            <a:r>
              <a:rPr lang="en-US" dirty="0"/>
              <a:t>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baseline="30000" dirty="0">
                <a:solidFill>
                  <a:srgbClr val="C00000"/>
                </a:solidFill>
              </a:rPr>
              <a:t>*</a:t>
            </a:r>
            <a:r>
              <a:rPr lang="en-US" dirty="0">
                <a:solidFill>
                  <a:srgbClr val="C00000"/>
                </a:solidFill>
              </a:rPr>
              <a:t>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5720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Idea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evaluates nodes by </a:t>
            </a:r>
            <a:r>
              <a:rPr lang="en-US" dirty="0" smtClean="0">
                <a:solidFill>
                  <a:srgbClr val="C00000"/>
                </a:solidFill>
              </a:rPr>
              <a:t>combining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cost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reach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g(n)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0000FF"/>
                </a:solidFill>
              </a:rPr>
              <a:t>cost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get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h(n)</a:t>
            </a: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Evaluation function 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f(n</a:t>
            </a:r>
            <a:r>
              <a:rPr lang="en-US" b="1" i="1" dirty="0">
                <a:solidFill>
                  <a:srgbClr val="FF0000"/>
                </a:solidFill>
              </a:rPr>
              <a:t>) = g(n) + h(n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g(n) </a:t>
            </a:r>
            <a:r>
              <a:rPr lang="en-US" dirty="0"/>
              <a:t>= </a:t>
            </a:r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 so far </a:t>
            </a:r>
            <a:r>
              <a:rPr lang="en-US" dirty="0">
                <a:solidFill>
                  <a:srgbClr val="0000FF"/>
                </a:solidFill>
              </a:rPr>
              <a:t>to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reach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</a:p>
          <a:p>
            <a:r>
              <a:rPr lang="en-US" i="1" dirty="0">
                <a:solidFill>
                  <a:srgbClr val="FF0000"/>
                </a:solidFill>
              </a:rPr>
              <a:t>h(n)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estimated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 from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goal</a:t>
            </a:r>
          </a:p>
          <a:p>
            <a:r>
              <a:rPr lang="en-US" i="1" dirty="0">
                <a:solidFill>
                  <a:srgbClr val="FF0000"/>
                </a:solidFill>
              </a:rPr>
              <a:t>f(n)</a:t>
            </a:r>
            <a:r>
              <a:rPr lang="en-US" i="1" dirty="0"/>
              <a:t> </a:t>
            </a:r>
            <a:r>
              <a:rPr lang="en-US" dirty="0"/>
              <a:t>= estimated </a:t>
            </a:r>
            <a:r>
              <a:rPr lang="en-US" dirty="0">
                <a:solidFill>
                  <a:srgbClr val="0000FF"/>
                </a:solidFill>
              </a:rPr>
              <a:t>total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path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through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/>
              <a:t> to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 search example</a:t>
            </a:r>
          </a:p>
        </p:txBody>
      </p:sp>
      <p:pic>
        <p:nvPicPr>
          <p:cNvPr id="16388" name="Picture 4" descr="astar-progress0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252" y="2286000"/>
            <a:ext cx="7362948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dirty="0" smtClean="0">
                <a:solidFill>
                  <a:srgbClr val="C00000"/>
                </a:solidFill>
              </a:rPr>
              <a:t>Big - O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  <a:r>
              <a:rPr lang="en-US" b="1" dirty="0" smtClean="0">
                <a:solidFill>
                  <a:srgbClr val="C00000"/>
                </a:solidFill>
              </a:rPr>
              <a:t> notation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The "</a:t>
            </a:r>
            <a:r>
              <a:rPr lang="en-US" b="1" dirty="0" smtClean="0">
                <a:solidFill>
                  <a:srgbClr val="FF0000"/>
                </a:solidFill>
              </a:rPr>
              <a:t>Big-O</a:t>
            </a:r>
            <a:r>
              <a:rPr lang="en-US" b="1" dirty="0" smtClean="0"/>
              <a:t>“ is theoretical </a:t>
            </a:r>
            <a:r>
              <a:rPr lang="en-US" b="1" dirty="0" smtClean="0">
                <a:solidFill>
                  <a:srgbClr val="FF0000"/>
                </a:solidFill>
              </a:rPr>
              <a:t>measure</a:t>
            </a:r>
            <a:r>
              <a:rPr lang="en-US" b="1" dirty="0" smtClean="0"/>
              <a:t> of the execution of an </a:t>
            </a:r>
            <a:r>
              <a:rPr lang="en-US" b="1" dirty="0" smtClean="0">
                <a:solidFill>
                  <a:srgbClr val="FF0000"/>
                </a:solidFill>
              </a:rPr>
              <a:t>algorithm</a:t>
            </a:r>
            <a:r>
              <a:rPr lang="en-US" b="1" dirty="0" smtClean="0"/>
              <a:t> </a:t>
            </a:r>
            <a:r>
              <a:rPr lang="en-US" dirty="0" smtClean="0"/>
              <a:t>to give an approximation to the </a:t>
            </a:r>
            <a:r>
              <a:rPr lang="en-US" dirty="0" smtClean="0">
                <a:solidFill>
                  <a:srgbClr val="FF0000"/>
                </a:solidFill>
              </a:rPr>
              <a:t>run-time-efficiency</a:t>
            </a:r>
            <a:r>
              <a:rPr lang="en-US" dirty="0" smtClean="0"/>
              <a:t> of an algorithm 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the letter “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” is for </a:t>
            </a:r>
            <a:r>
              <a:rPr lang="en-US" dirty="0" smtClean="0">
                <a:solidFill>
                  <a:srgbClr val="FF0000"/>
                </a:solidFill>
              </a:rPr>
              <a:t>order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of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magnitude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00FF"/>
                </a:solidFill>
              </a:rPr>
              <a:t>operations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space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run-time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◊ </a:t>
            </a:r>
            <a:r>
              <a:rPr lang="en-US" b="1" dirty="0" smtClean="0">
                <a:solidFill>
                  <a:srgbClr val="C00000"/>
                </a:solidFill>
              </a:rPr>
              <a:t>The Big-O of an Algorithm 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If algorithm</a:t>
            </a:r>
            <a:r>
              <a:rPr lang="en-US" sz="2000" b="1" dirty="0" smtClean="0"/>
              <a:t> </a:t>
            </a:r>
            <a:r>
              <a:rPr lang="en-US" sz="2800" b="1" dirty="0" smtClean="0"/>
              <a:t>A</a:t>
            </a:r>
            <a:r>
              <a:rPr lang="en-US" sz="2800" dirty="0" smtClean="0"/>
              <a:t> requires </a:t>
            </a:r>
            <a:r>
              <a:rPr lang="en-US" sz="2800" dirty="0" smtClean="0">
                <a:solidFill>
                  <a:srgbClr val="FF0000"/>
                </a:solidFill>
              </a:rPr>
              <a:t>time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proportional</a:t>
            </a:r>
            <a:r>
              <a:rPr lang="en-US" sz="2800" dirty="0" smtClean="0"/>
              <a:t> to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, then </a:t>
            </a:r>
            <a:r>
              <a:rPr lang="en-US" sz="2800" dirty="0" smtClean="0">
                <a:solidFill>
                  <a:srgbClr val="FF0000"/>
                </a:solidFill>
              </a:rPr>
              <a:t>order</a:t>
            </a:r>
            <a:r>
              <a:rPr lang="en-US" sz="2800" dirty="0" smtClean="0"/>
              <a:t> of the algorithm is said to be</a:t>
            </a:r>
            <a:r>
              <a:rPr lang="en-US" sz="20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O(n)</a:t>
            </a:r>
            <a:r>
              <a:rPr lang="en-US" sz="2800" b="1" dirty="0" smtClean="0"/>
              <a:t>.</a:t>
            </a:r>
            <a:endParaRPr lang="en-US" b="1" dirty="0" smtClean="0"/>
          </a:p>
          <a:p>
            <a:r>
              <a:rPr lang="en-US" dirty="0" smtClean="0"/>
              <a:t>If algorithm</a:t>
            </a:r>
            <a:r>
              <a:rPr lang="en-US" b="1" dirty="0" smtClean="0"/>
              <a:t> A</a:t>
            </a:r>
            <a:r>
              <a:rPr lang="en-US" dirty="0" smtClean="0"/>
              <a:t> requires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proportional</a:t>
            </a:r>
            <a:r>
              <a:rPr lang="en-US" dirty="0" smtClean="0"/>
              <a:t> to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then order of the algorithm is said to be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O(n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If an algorithm</a:t>
            </a:r>
            <a:r>
              <a:rPr lang="en-US" b="1" dirty="0" smtClean="0"/>
              <a:t> A</a:t>
            </a:r>
            <a:r>
              <a:rPr lang="en-US" dirty="0" smtClean="0"/>
              <a:t> requires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proportional</a:t>
            </a:r>
            <a:r>
              <a:rPr lang="en-US" dirty="0" smtClean="0"/>
              <a:t> to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f(n)</a:t>
            </a:r>
            <a:r>
              <a:rPr lang="en-US" dirty="0" smtClean="0"/>
              <a:t>, then the algorithm</a:t>
            </a:r>
            <a:r>
              <a:rPr lang="en-US" b="1" dirty="0" smtClean="0"/>
              <a:t> A</a:t>
            </a:r>
            <a:r>
              <a:rPr lang="en-US" dirty="0" smtClean="0"/>
              <a:t> is said to be of order</a:t>
            </a:r>
            <a:r>
              <a:rPr lang="en-US" b="1" dirty="0" smtClean="0"/>
              <a:t> f(n)</a:t>
            </a:r>
            <a:r>
              <a:rPr lang="en-US" dirty="0" smtClean="0"/>
              <a:t>, and it is denoted as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O(f(n))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function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f(n)</a:t>
            </a:r>
            <a:r>
              <a:rPr lang="en-US" dirty="0" smtClean="0"/>
              <a:t> is called the algorithm’s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growth-rate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Similarly, for </a:t>
            </a:r>
            <a:r>
              <a:rPr lang="en-US" dirty="0" smtClean="0">
                <a:solidFill>
                  <a:schemeClr val="accent1"/>
                </a:solidFill>
              </a:rPr>
              <a:t>algorithms</a:t>
            </a:r>
            <a:r>
              <a:rPr lang="en-US" dirty="0" smtClean="0"/>
              <a:t> having </a:t>
            </a:r>
            <a:r>
              <a:rPr lang="en-US" dirty="0" smtClean="0">
                <a:solidFill>
                  <a:schemeClr val="accent1"/>
                </a:solidFill>
              </a:rPr>
              <a:t>performance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complexity</a:t>
            </a:r>
            <a:r>
              <a:rPr lang="en-US" b="1" dirty="0" smtClean="0"/>
              <a:t> :             	O(log N), O(N log N) , O(2N) </a:t>
            </a:r>
            <a:r>
              <a:rPr lang="en-US" dirty="0" smtClean="0"/>
              <a:t>and so 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Note</a:t>
            </a:r>
            <a:r>
              <a:rPr lang="en-US" dirty="0" smtClean="0"/>
              <a:t>:     </a:t>
            </a:r>
            <a:r>
              <a:rPr lang="en-US" b="1" dirty="0" smtClean="0">
                <a:solidFill>
                  <a:schemeClr val="accent1"/>
                </a:solidFill>
              </a:rPr>
              <a:t>O(</a:t>
            </a:r>
            <a:r>
              <a:rPr lang="en-US" b="1" dirty="0" err="1" smtClean="0">
                <a:solidFill>
                  <a:schemeClr val="accent1"/>
                </a:solidFill>
              </a:rPr>
              <a:t>logn</a:t>
            </a:r>
            <a:r>
              <a:rPr lang="en-US" b="1" dirty="0" smtClean="0">
                <a:solidFill>
                  <a:schemeClr val="accent1"/>
                </a:solidFill>
              </a:rPr>
              <a:t>) &lt; O(n ) &lt; O(</a:t>
            </a:r>
            <a:r>
              <a:rPr lang="en-US" b="1" dirty="0" err="1" smtClean="0">
                <a:solidFill>
                  <a:schemeClr val="accent1"/>
                </a:solidFill>
              </a:rPr>
              <a:t>nlogn</a:t>
            </a:r>
            <a:r>
              <a:rPr lang="en-US" b="1" dirty="0" smtClean="0">
                <a:solidFill>
                  <a:schemeClr val="accent1"/>
                </a:solidFill>
              </a:rPr>
              <a:t>) &lt; O(n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 ) &lt; O(n</a:t>
            </a:r>
            <a:r>
              <a:rPr lang="en-US" b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 ) 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astar-progress0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209800"/>
            <a:ext cx="8229600" cy="3733800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 search example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 search example</a:t>
            </a:r>
          </a:p>
        </p:txBody>
      </p:sp>
      <p:pic>
        <p:nvPicPr>
          <p:cNvPr id="18437" name="Picture 5" descr="astar-progress0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936" y="1981200"/>
            <a:ext cx="8359108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 search example</a:t>
            </a:r>
          </a:p>
        </p:txBody>
      </p:sp>
      <p:pic>
        <p:nvPicPr>
          <p:cNvPr id="19460" name="Picture 4" descr="astar-progress0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56" y="2057400"/>
            <a:ext cx="8544866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 search example</a:t>
            </a:r>
          </a:p>
        </p:txBody>
      </p:sp>
      <p:pic>
        <p:nvPicPr>
          <p:cNvPr id="20484" name="Picture 4" descr="astar-progress05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494" y="1905000"/>
            <a:ext cx="8359108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 search example</a:t>
            </a:r>
          </a:p>
        </p:txBody>
      </p:sp>
      <p:pic>
        <p:nvPicPr>
          <p:cNvPr id="21508" name="Picture 4" descr="astar-progress06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296" y="1752600"/>
            <a:ext cx="8523012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Assignment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Hill-climbing search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Case study :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Eight Queens Puzzle Problem	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◊ Example 1 :</a:t>
            </a:r>
            <a:r>
              <a:rPr lang="en-US" dirty="0" smtClean="0">
                <a:solidFill>
                  <a:srgbClr val="C00000"/>
                </a:solidFill>
              </a:rPr>
              <a:t> </a:t>
            </a:r>
            <a:r>
              <a:rPr lang="en-US" sz="3000" b="1" dirty="0" smtClean="0">
                <a:solidFill>
                  <a:srgbClr val="FF0000"/>
                </a:solidFill>
              </a:rPr>
              <a:t> 1</a:t>
            </a:r>
            <a:r>
              <a:rPr lang="en-US" b="1" dirty="0" smtClean="0">
                <a:solidFill>
                  <a:srgbClr val="FF0000"/>
                </a:solidFill>
              </a:rPr>
              <a:t>-D array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 determine the </a:t>
            </a:r>
            <a:r>
              <a:rPr lang="en-US" b="1" dirty="0" smtClean="0">
                <a:solidFill>
                  <a:srgbClr val="FF0000"/>
                </a:solidFill>
              </a:rPr>
              <a:t>Big-O</a:t>
            </a:r>
            <a:r>
              <a:rPr lang="en-US" b="1" dirty="0" smtClean="0"/>
              <a:t> of an algorithm 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Calculate the </a:t>
            </a:r>
            <a:r>
              <a:rPr lang="en-US" dirty="0" smtClean="0">
                <a:solidFill>
                  <a:schemeClr val="accent1"/>
                </a:solidFill>
              </a:rPr>
              <a:t>sum</a:t>
            </a:r>
            <a:r>
              <a:rPr lang="en-US" dirty="0" smtClean="0"/>
              <a:t> of 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 elements </a:t>
            </a:r>
            <a:r>
              <a:rPr lang="en-US" dirty="0" smtClean="0"/>
              <a:t>in an integer array :     </a:t>
            </a:r>
            <a:r>
              <a:rPr lang="en-US" b="1" dirty="0" smtClean="0"/>
              <a:t>     	a[0 . . . . n-1]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Line no	      Instructions       No of execution steps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	   line </a:t>
            </a:r>
            <a:r>
              <a:rPr lang="en-US" sz="2400" b="1" dirty="0" smtClean="0"/>
              <a:t>1                  sum = 0		1</a:t>
            </a:r>
          </a:p>
          <a:p>
            <a:pPr lvl="1">
              <a:buNone/>
            </a:pPr>
            <a:r>
              <a:rPr lang="en-US" b="1" dirty="0" smtClean="0"/>
              <a:t>  line 2      for (</a:t>
            </a:r>
            <a:r>
              <a:rPr lang="en-US" b="1" dirty="0" err="1" smtClean="0"/>
              <a:t>i</a:t>
            </a:r>
            <a:r>
              <a:rPr lang="en-US" b="1" dirty="0" smtClean="0"/>
              <a:t> = 0; </a:t>
            </a:r>
            <a:r>
              <a:rPr lang="en-US" b="1" dirty="0" err="1" smtClean="0"/>
              <a:t>i</a:t>
            </a:r>
            <a:r>
              <a:rPr lang="en-US" b="1" dirty="0" smtClean="0"/>
              <a:t> &lt; n; </a:t>
            </a:r>
            <a:r>
              <a:rPr lang="en-US" b="1" dirty="0" err="1" smtClean="0"/>
              <a:t>i</a:t>
            </a:r>
            <a:r>
              <a:rPr lang="en-US" b="1" dirty="0" smtClean="0"/>
              <a:t>++)	n+1</a:t>
            </a:r>
          </a:p>
          <a:p>
            <a:pPr lvl="1">
              <a:buNone/>
            </a:pPr>
            <a:r>
              <a:rPr lang="en-US" b="1" dirty="0" smtClean="0"/>
              <a:t>  line 3               sum += a[</a:t>
            </a:r>
            <a:r>
              <a:rPr lang="en-US" b="1" dirty="0" err="1" smtClean="0"/>
              <a:t>i</a:t>
            </a:r>
            <a:r>
              <a:rPr lang="en-US" b="1" dirty="0" smtClean="0"/>
              <a:t>]		n</a:t>
            </a:r>
          </a:p>
          <a:p>
            <a:pPr lvl="1">
              <a:buNone/>
            </a:pPr>
            <a:r>
              <a:rPr lang="en-US" b="1" dirty="0" smtClean="0"/>
              <a:t>  line 4              print sum		1</a:t>
            </a:r>
            <a:endParaRPr lang="en-US" sz="3800" dirty="0" smtClean="0"/>
          </a:p>
          <a:p>
            <a:pPr lvl="1">
              <a:buNone/>
            </a:pPr>
            <a:r>
              <a:rPr lang="en-US" b="1" dirty="0" smtClean="0"/>
              <a:t>   					       </a:t>
            </a:r>
            <a:r>
              <a:rPr lang="en-US" b="1" dirty="0" smtClean="0">
                <a:solidFill>
                  <a:srgbClr val="0000FF"/>
                </a:solidFill>
              </a:rPr>
              <a:t>Total = 2n+3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 determine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b="1" dirty="0" smtClean="0">
                <a:solidFill>
                  <a:srgbClr val="FF0000"/>
                </a:solidFill>
              </a:rPr>
              <a:t> Big-O</a:t>
            </a:r>
            <a:r>
              <a:rPr lang="en-US" b="1" dirty="0" smtClean="0"/>
              <a:t>:</a:t>
            </a:r>
          </a:p>
          <a:p>
            <a:pPr marL="439738" lvl="1" indent="-246063"/>
            <a:r>
              <a:rPr lang="en-US" dirty="0" smtClean="0">
                <a:solidFill>
                  <a:schemeClr val="accent1"/>
                </a:solidFill>
              </a:rPr>
              <a:t>Ignoring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constants</a:t>
            </a:r>
            <a:r>
              <a:rPr lang="en-US" dirty="0" smtClean="0"/>
              <a:t> such as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and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chemeClr val="accent1"/>
                </a:solidFill>
              </a:rPr>
              <a:t>algorithm</a:t>
            </a:r>
            <a:r>
              <a:rPr lang="en-US" dirty="0" smtClean="0"/>
              <a:t> is of the </a:t>
            </a:r>
            <a:r>
              <a:rPr lang="en-US" dirty="0" smtClean="0">
                <a:solidFill>
                  <a:schemeClr val="accent1"/>
                </a:solidFill>
              </a:rPr>
              <a:t>order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So 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Big-O</a:t>
            </a:r>
            <a:r>
              <a:rPr lang="en-US" dirty="0" smtClean="0"/>
              <a:t> of the algorithm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O(n)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In other words </a:t>
            </a:r>
            <a:r>
              <a:rPr lang="en-US" sz="2800" dirty="0" smtClean="0">
                <a:solidFill>
                  <a:schemeClr val="accent1"/>
                </a:solidFill>
              </a:rPr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run-time</a:t>
            </a:r>
            <a:r>
              <a:rPr lang="en-US" sz="2800" dirty="0" smtClean="0">
                <a:solidFill>
                  <a:schemeClr val="accent1"/>
                </a:solidFill>
              </a:rPr>
              <a:t> of this algorithm </a:t>
            </a:r>
            <a:r>
              <a:rPr lang="en-US" sz="2800" dirty="0" smtClean="0">
                <a:solidFill>
                  <a:srgbClr val="FF0000"/>
                </a:solidFill>
              </a:rPr>
              <a:t>increases</a:t>
            </a:r>
            <a:r>
              <a:rPr lang="en-US" sz="2800" dirty="0" smtClean="0"/>
              <a:t> roughly </a:t>
            </a:r>
            <a:r>
              <a:rPr lang="en-US" sz="2800" dirty="0" smtClean="0">
                <a:solidFill>
                  <a:schemeClr val="accent1"/>
                </a:solidFill>
              </a:rPr>
              <a:t>as the </a:t>
            </a:r>
            <a:r>
              <a:rPr lang="en-US" sz="2800" dirty="0" smtClean="0">
                <a:solidFill>
                  <a:srgbClr val="FF0000"/>
                </a:solidFill>
              </a:rPr>
              <a:t>size</a:t>
            </a:r>
            <a:r>
              <a:rPr lang="en-US" sz="2800" dirty="0" smtClean="0">
                <a:solidFill>
                  <a:schemeClr val="accent1"/>
                </a:solidFill>
              </a:rPr>
              <a:t> of the input data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                 </a:t>
            </a:r>
            <a:endParaRPr lang="en-US" sz="94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867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◊ Example 2 :</a:t>
            </a:r>
            <a:r>
              <a:rPr lang="en-US" dirty="0" smtClean="0">
                <a:solidFill>
                  <a:srgbClr val="C00000"/>
                </a:solidFill>
              </a:rPr>
              <a:t>  </a:t>
            </a:r>
            <a:r>
              <a:rPr lang="en-US" b="1" dirty="0" smtClean="0">
                <a:solidFill>
                  <a:srgbClr val="FF0000"/>
                </a:solidFill>
              </a:rPr>
              <a:t>2-D array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   determine the </a:t>
            </a:r>
            <a:r>
              <a:rPr lang="en-US" b="1" dirty="0" smtClean="0">
                <a:solidFill>
                  <a:srgbClr val="FF0000"/>
                </a:solidFill>
              </a:rPr>
              <a:t>Big-O</a:t>
            </a:r>
            <a:r>
              <a:rPr lang="en-US" b="1" dirty="0" smtClean="0"/>
              <a:t> of an algorithm 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a square 2-D array</a:t>
            </a:r>
            <a:r>
              <a:rPr lang="en-US" b="1" dirty="0" smtClean="0"/>
              <a:t> a[0 . . . . . n-1] [0 . . . . . n-1]</a:t>
            </a:r>
            <a:r>
              <a:rPr lang="en-US" dirty="0" smtClean="0"/>
              <a:t> , find the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largest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element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Line no	  </a:t>
            </a: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Instructions      </a:t>
            </a:r>
            <a:r>
              <a:rPr lang="en-US" b="1" dirty="0" smtClean="0">
                <a:solidFill>
                  <a:srgbClr val="FF0000"/>
                </a:solidFill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</a:rPr>
              <a:t>No of execution steps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	    line </a:t>
            </a:r>
            <a:r>
              <a:rPr lang="en-US" sz="2400" b="1" dirty="0" smtClean="0"/>
              <a:t>1                  max = a[0][0]	                                          1</a:t>
            </a:r>
          </a:p>
          <a:p>
            <a:pPr lvl="1">
              <a:buNone/>
            </a:pPr>
            <a:r>
              <a:rPr lang="en-US" b="1" dirty="0" smtClean="0"/>
              <a:t>  line 2      for (row = 0; row &lt; n; row++)	                          n+1</a:t>
            </a:r>
          </a:p>
          <a:p>
            <a:pPr lvl="1">
              <a:buNone/>
            </a:pPr>
            <a:r>
              <a:rPr lang="en-US" b="1" dirty="0" smtClean="0"/>
              <a:t>  line 3               for (</a:t>
            </a:r>
            <a:r>
              <a:rPr lang="en-US" b="1" dirty="0" err="1" smtClean="0"/>
              <a:t>col</a:t>
            </a:r>
            <a:r>
              <a:rPr lang="en-US" b="1" dirty="0" smtClean="0"/>
              <a:t> = 0; </a:t>
            </a:r>
            <a:r>
              <a:rPr lang="en-US" b="1" dirty="0" err="1" smtClean="0"/>
              <a:t>col</a:t>
            </a:r>
            <a:r>
              <a:rPr lang="en-US" b="1" dirty="0" smtClean="0"/>
              <a:t> &lt; n; </a:t>
            </a:r>
            <a:r>
              <a:rPr lang="en-US" b="1" dirty="0" err="1" smtClean="0"/>
              <a:t>col</a:t>
            </a:r>
            <a:r>
              <a:rPr lang="en-US" b="1" dirty="0" smtClean="0"/>
              <a:t>++)	                    (n+1)(n+1)</a:t>
            </a:r>
          </a:p>
          <a:p>
            <a:pPr lvl="1">
              <a:buNone/>
            </a:pPr>
            <a:r>
              <a:rPr lang="en-US" b="1" dirty="0" smtClean="0"/>
              <a:t>  line 4             if (a[row][</a:t>
            </a:r>
            <a:r>
              <a:rPr lang="en-US" b="1" dirty="0" err="1" smtClean="0"/>
              <a:t>col</a:t>
            </a:r>
            <a:r>
              <a:rPr lang="en-US" b="1" dirty="0" smtClean="0"/>
              <a:t>] &gt; max) max = a[row][</a:t>
            </a:r>
            <a:r>
              <a:rPr lang="en-US" b="1" dirty="0" err="1" smtClean="0"/>
              <a:t>col</a:t>
            </a:r>
            <a:r>
              <a:rPr lang="en-US" b="1" dirty="0" smtClean="0"/>
              <a:t>].    n*(n)</a:t>
            </a:r>
          </a:p>
          <a:p>
            <a:pPr lvl="1">
              <a:buNone/>
            </a:pPr>
            <a:r>
              <a:rPr lang="en-US" b="1" dirty="0" smtClean="0"/>
              <a:t>  line 5                  print max			                             1</a:t>
            </a:r>
          </a:p>
          <a:p>
            <a:pPr lvl="1">
              <a:buNone/>
            </a:pPr>
            <a:r>
              <a:rPr lang="en-US" b="1" dirty="0" smtClean="0"/>
              <a:t>   					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Total =     2n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 +3n+4</a:t>
            </a:r>
          </a:p>
          <a:p>
            <a:pPr lvl="1">
              <a:buNone/>
            </a:pPr>
            <a:r>
              <a:rPr lang="en-US" b="1" dirty="0" smtClean="0"/>
              <a:t>To determine </a:t>
            </a:r>
            <a:r>
              <a:rPr lang="en-US" dirty="0" smtClean="0"/>
              <a:t>the</a:t>
            </a:r>
            <a:r>
              <a:rPr lang="en-US" b="1" dirty="0" smtClean="0"/>
              <a:t> Big-O: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Ignoring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chemeClr val="accent1"/>
                </a:solidFill>
              </a:rPr>
              <a:t>constants</a:t>
            </a:r>
            <a:r>
              <a:rPr lang="en-US" sz="2800" dirty="0" smtClean="0"/>
              <a:t> such as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2, 3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4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chemeClr val="accent1"/>
                </a:solidFill>
              </a:rPr>
              <a:t>algorithm</a:t>
            </a:r>
            <a:r>
              <a:rPr lang="en-US" sz="2800" dirty="0" smtClean="0"/>
              <a:t> is of</a:t>
            </a:r>
          </a:p>
          <a:p>
            <a:pPr>
              <a:buNone/>
            </a:pPr>
            <a:r>
              <a:rPr lang="en-US" sz="2800" dirty="0" smtClean="0"/>
              <a:t>     order </a:t>
            </a:r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en-US" dirty="0" smtClean="0"/>
              <a:t>So 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Big-O</a:t>
            </a:r>
            <a:r>
              <a:rPr lang="en-US" dirty="0" smtClean="0"/>
              <a:t> of the algorithm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O(n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In other words, </a:t>
            </a:r>
            <a:r>
              <a:rPr lang="en-US" sz="2400" dirty="0" smtClean="0">
                <a:solidFill>
                  <a:srgbClr val="FF0000"/>
                </a:solidFill>
              </a:rPr>
              <a:t>run-time</a:t>
            </a:r>
            <a:r>
              <a:rPr lang="en-US" sz="2400" dirty="0" smtClean="0"/>
              <a:t> of this algorithm </a:t>
            </a:r>
            <a:r>
              <a:rPr lang="en-US" sz="2400" dirty="0" smtClean="0">
                <a:solidFill>
                  <a:schemeClr val="accent1"/>
                </a:solidFill>
              </a:rPr>
              <a:t>increases</a:t>
            </a:r>
            <a:r>
              <a:rPr lang="en-US" sz="2400" dirty="0" smtClean="0"/>
              <a:t> roughly as the </a:t>
            </a:r>
            <a:r>
              <a:rPr lang="en-US" dirty="0" smtClean="0">
                <a:solidFill>
                  <a:srgbClr val="FF0000"/>
                </a:solidFill>
              </a:rPr>
              <a:t>square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size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1"/>
                </a:solidFill>
              </a:rPr>
              <a:t>input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data</a:t>
            </a:r>
            <a:r>
              <a:rPr lang="en-US" dirty="0" smtClean="0"/>
              <a:t> which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                    </a:t>
            </a:r>
            <a:endParaRPr lang="en-US" sz="94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Search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1"/>
                </a:solidFill>
              </a:rPr>
              <a:t>systematic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examination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1"/>
                </a:solidFill>
              </a:rPr>
              <a:t>states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find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from the </a:t>
            </a:r>
            <a:r>
              <a:rPr lang="en-US" dirty="0" smtClean="0">
                <a:solidFill>
                  <a:schemeClr val="accent1"/>
                </a:solidFill>
              </a:rPr>
              <a:t>start/root</a:t>
            </a:r>
            <a:r>
              <a:rPr lang="en-US" dirty="0" smtClean="0"/>
              <a:t> state to the </a:t>
            </a:r>
            <a:r>
              <a:rPr lang="en-US" dirty="0" smtClean="0">
                <a:solidFill>
                  <a:schemeClr val="accent1"/>
                </a:solidFill>
              </a:rPr>
              <a:t>goal</a:t>
            </a:r>
            <a:r>
              <a:rPr lang="en-US" dirty="0" smtClean="0"/>
              <a:t> state.</a:t>
            </a:r>
          </a:p>
          <a:p>
            <a:pPr>
              <a:buNone/>
            </a:pPr>
            <a:r>
              <a:rPr lang="en-US" dirty="0" smtClean="0"/>
              <a:t>−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explores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alternatives</a:t>
            </a:r>
            <a:r>
              <a:rPr lang="en-US" dirty="0" smtClean="0"/>
              <a:t> to arrive at the </a:t>
            </a:r>
            <a:r>
              <a:rPr lang="en-US" b="1" dirty="0" smtClean="0">
                <a:solidFill>
                  <a:schemeClr val="accent1"/>
                </a:solidFill>
              </a:rPr>
              <a:t>best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answer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−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algorithm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output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 (a </a:t>
            </a:r>
            <a:r>
              <a:rPr lang="en-US" dirty="0" smtClean="0">
                <a:solidFill>
                  <a:srgbClr val="C00000"/>
                </a:solidFill>
              </a:rPr>
              <a:t>path)</a:t>
            </a:r>
            <a:r>
              <a:rPr lang="en-US" dirty="0" smtClean="0"/>
              <a:t> </a:t>
            </a:r>
            <a:r>
              <a:rPr lang="en-US" dirty="0" smtClean="0"/>
              <a:t>from the </a:t>
            </a:r>
            <a:r>
              <a:rPr lang="en-US" dirty="0" smtClean="0">
                <a:solidFill>
                  <a:srgbClr val="0000FF"/>
                </a:solidFill>
              </a:rPr>
              <a:t>initial</a:t>
            </a:r>
            <a:r>
              <a:rPr lang="en-US" dirty="0" smtClean="0"/>
              <a:t> state to a state that satisfies the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 test.</a:t>
            </a:r>
          </a:p>
          <a:p>
            <a:pPr>
              <a:buNone/>
            </a:pPr>
            <a:r>
              <a:rPr lang="en-US" dirty="0" smtClean="0"/>
              <a:t>−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deals with </a:t>
            </a:r>
            <a:r>
              <a:rPr lang="en-US" dirty="0" smtClean="0">
                <a:solidFill>
                  <a:srgbClr val="0000FF"/>
                </a:solidFill>
              </a:rPr>
              <a:t>finding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nodes</a:t>
            </a:r>
            <a:r>
              <a:rPr lang="en-US" dirty="0" smtClean="0"/>
              <a:t> having </a:t>
            </a:r>
            <a:r>
              <a:rPr lang="en-US" dirty="0" smtClean="0">
                <a:solidFill>
                  <a:schemeClr val="accent1"/>
                </a:solidFill>
              </a:rPr>
              <a:t>certain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properties</a:t>
            </a:r>
            <a:r>
              <a:rPr lang="en-US" dirty="0" smtClean="0"/>
              <a:t> in a graph that represents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space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−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methods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explore</a:t>
            </a:r>
            <a:r>
              <a:rPr lang="en-US" dirty="0" smtClean="0"/>
              <a:t> 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search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space</a:t>
            </a:r>
            <a:r>
              <a:rPr lang="en-US" dirty="0" smtClean="0"/>
              <a:t> "</a:t>
            </a:r>
            <a:r>
              <a:rPr lang="en-US" b="1" dirty="0" smtClean="0">
                <a:solidFill>
                  <a:schemeClr val="accent1"/>
                </a:solidFill>
              </a:rPr>
              <a:t>intelligently</a:t>
            </a:r>
            <a:r>
              <a:rPr lang="en-US" dirty="0" smtClean="0"/>
              <a:t>", </a:t>
            </a:r>
            <a:r>
              <a:rPr lang="en-US" dirty="0" smtClean="0">
                <a:solidFill>
                  <a:schemeClr val="accent1"/>
                </a:solidFill>
              </a:rPr>
              <a:t>evaluating possibilities.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 :</a:t>
            </a:r>
            <a:r>
              <a:rPr lang="en-US" dirty="0" smtClean="0"/>
              <a:t> </a:t>
            </a:r>
            <a:r>
              <a:rPr lang="en-US" b="1" dirty="0" smtClean="0"/>
              <a:t>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914400"/>
          </a:xfrm>
        </p:spPr>
        <p:txBody>
          <a:bodyPr/>
          <a:lstStyle/>
          <a:p>
            <a:r>
              <a:rPr lang="en-US" dirty="0" smtClean="0"/>
              <a:t>The search trees are </a:t>
            </a:r>
            <a:r>
              <a:rPr lang="en-US" dirty="0" smtClean="0">
                <a:solidFill>
                  <a:schemeClr val="accent1"/>
                </a:solidFill>
              </a:rPr>
              <a:t>multilevel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indexes</a:t>
            </a:r>
            <a:r>
              <a:rPr lang="en-US" dirty="0" smtClean="0"/>
              <a:t> used to </a:t>
            </a:r>
            <a:r>
              <a:rPr lang="en-US" dirty="0" smtClean="0">
                <a:solidFill>
                  <a:schemeClr val="accent1"/>
                </a:solidFill>
              </a:rPr>
              <a:t>guide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 for data items, given some </a:t>
            </a:r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criteria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153400" cy="448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6438</TotalTime>
  <Words>1473</Words>
  <Application>Microsoft Office PowerPoint</Application>
  <PresentationFormat>On-screen Show (4:3)</PresentationFormat>
  <Paragraphs>310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Flow</vt:lpstr>
      <vt:lpstr>Informed Search</vt:lpstr>
      <vt:lpstr> Search and Control Strategies</vt:lpstr>
      <vt:lpstr> Search related terms</vt:lpstr>
      <vt:lpstr>Slide 4</vt:lpstr>
      <vt:lpstr>“Big - O” notation</vt:lpstr>
      <vt:lpstr>Slide 6</vt:lpstr>
      <vt:lpstr>Slide 7</vt:lpstr>
      <vt:lpstr> Search</vt:lpstr>
      <vt:lpstr>Example : Search tree</vt:lpstr>
      <vt:lpstr>Search Algorithms :</vt:lpstr>
      <vt:lpstr>Slide 11</vt:lpstr>
      <vt:lpstr>Search Space</vt:lpstr>
      <vt:lpstr>Search notations</vt:lpstr>
      <vt:lpstr>Slide 14</vt:lpstr>
      <vt:lpstr>Slide 15</vt:lpstr>
      <vt:lpstr>Slide 16</vt:lpstr>
      <vt:lpstr>Control Strategies</vt:lpstr>
      <vt:lpstr>Slide 18</vt:lpstr>
      <vt:lpstr>Slide 19</vt:lpstr>
      <vt:lpstr>Slide 20</vt:lpstr>
      <vt:lpstr>◊ Example : Forward Channing</vt:lpstr>
      <vt:lpstr>Slide 22</vt:lpstr>
      <vt:lpstr> Backward Chaining Algorithm</vt:lpstr>
      <vt:lpstr>Slide 24</vt:lpstr>
      <vt:lpstr>Slide 25</vt:lpstr>
      <vt:lpstr> Heuristic Search Techniques</vt:lpstr>
      <vt:lpstr> Characteristics of Heuristic Search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Best-first search</vt:lpstr>
      <vt:lpstr>Romania with step costs in km</vt:lpstr>
      <vt:lpstr>Greedy best-first search</vt:lpstr>
      <vt:lpstr>Greedy best-first search example</vt:lpstr>
      <vt:lpstr>Greedy best-first search example</vt:lpstr>
      <vt:lpstr>Greedy best-first search example</vt:lpstr>
      <vt:lpstr>Greedy best-first search example</vt:lpstr>
      <vt:lpstr>Properties of greedy best-first search</vt:lpstr>
      <vt:lpstr>A* search</vt:lpstr>
      <vt:lpstr>A* search example</vt:lpstr>
      <vt:lpstr>A* search example</vt:lpstr>
      <vt:lpstr>A* search example</vt:lpstr>
      <vt:lpstr>A* search example</vt:lpstr>
      <vt:lpstr>A* search example</vt:lpstr>
      <vt:lpstr>A* search example</vt:lpstr>
      <vt:lpstr>Assignment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Sammak</dc:creator>
  <cp:lastModifiedBy>Sammak</cp:lastModifiedBy>
  <cp:revision>197</cp:revision>
  <dcterms:created xsi:type="dcterms:W3CDTF">2006-08-16T00:00:00Z</dcterms:created>
  <dcterms:modified xsi:type="dcterms:W3CDTF">2013-10-26T15:05:11Z</dcterms:modified>
</cp:coreProperties>
</file>